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4C5_6705F8E8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3" r:id="rId1"/>
  </p:sldMasterIdLst>
  <p:notesMasterIdLst>
    <p:notesMasterId r:id="rId34"/>
  </p:notesMasterIdLst>
  <p:handoutMasterIdLst>
    <p:handoutMasterId r:id="rId35"/>
  </p:handoutMasterIdLst>
  <p:sldIdLst>
    <p:sldId id="1145" r:id="rId2"/>
    <p:sldId id="1224" r:id="rId3"/>
    <p:sldId id="1202" r:id="rId4"/>
    <p:sldId id="1193" r:id="rId5"/>
    <p:sldId id="1188" r:id="rId6"/>
    <p:sldId id="1197" r:id="rId7"/>
    <p:sldId id="1195" r:id="rId8"/>
    <p:sldId id="1226" r:id="rId9"/>
    <p:sldId id="1214" r:id="rId10"/>
    <p:sldId id="1215" r:id="rId11"/>
    <p:sldId id="1216" r:id="rId12"/>
    <p:sldId id="1217" r:id="rId13"/>
    <p:sldId id="1218" r:id="rId14"/>
    <p:sldId id="1221" r:id="rId15"/>
    <p:sldId id="1222" r:id="rId16"/>
    <p:sldId id="1223" r:id="rId17"/>
    <p:sldId id="1207" r:id="rId18"/>
    <p:sldId id="1208" r:id="rId19"/>
    <p:sldId id="1205" r:id="rId20"/>
    <p:sldId id="1206" r:id="rId21"/>
    <p:sldId id="1209" r:id="rId22"/>
    <p:sldId id="1199" r:id="rId23"/>
    <p:sldId id="1200" r:id="rId24"/>
    <p:sldId id="1210" r:id="rId25"/>
    <p:sldId id="1211" r:id="rId26"/>
    <p:sldId id="1212" r:id="rId27"/>
    <p:sldId id="1198" r:id="rId28"/>
    <p:sldId id="1201" r:id="rId29"/>
    <p:sldId id="1190" r:id="rId30"/>
    <p:sldId id="1203" r:id="rId31"/>
    <p:sldId id="1194" r:id="rId32"/>
    <p:sldId id="1187" r:id="rId33"/>
  </p:sldIdLst>
  <p:sldSz cx="9144000" cy="6858000" type="screen4x3"/>
  <p:notesSz cx="67945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F178E5-3E53-49EE-A55B-23F1ADD35D9F}">
          <p14:sldIdLst>
            <p14:sldId id="1145"/>
          </p14:sldIdLst>
        </p14:section>
        <p14:section name="Outlines" id="{BBAE3C5D-2AD1-4AA0-BAFB-C35C1B0C975B}">
          <p14:sldIdLst>
            <p14:sldId id="1224"/>
          </p14:sldIdLst>
        </p14:section>
        <p14:section name="Introduction" id="{1C4541A1-1EDB-4707-9E82-EF8992E7D5D4}">
          <p14:sldIdLst>
            <p14:sldId id="1202"/>
            <p14:sldId id="1193"/>
            <p14:sldId id="1188"/>
            <p14:sldId id="1197"/>
            <p14:sldId id="1195"/>
            <p14:sldId id="1226"/>
            <p14:sldId id="1214"/>
            <p14:sldId id="1215"/>
            <p14:sldId id="1216"/>
            <p14:sldId id="1217"/>
            <p14:sldId id="1218"/>
            <p14:sldId id="1221"/>
            <p14:sldId id="1222"/>
            <p14:sldId id="1223"/>
          </p14:sldIdLst>
        </p14:section>
        <p14:section name="Body" id="{B7D3F08D-1DE5-4F82-8D19-800BFCBC82A9}">
          <p14:sldIdLst>
            <p14:sldId id="1207"/>
            <p14:sldId id="1208"/>
            <p14:sldId id="1205"/>
            <p14:sldId id="1206"/>
            <p14:sldId id="1209"/>
            <p14:sldId id="1199"/>
            <p14:sldId id="1200"/>
            <p14:sldId id="1210"/>
            <p14:sldId id="1211"/>
            <p14:sldId id="1212"/>
            <p14:sldId id="1198"/>
            <p14:sldId id="1201"/>
            <p14:sldId id="1190"/>
            <p14:sldId id="1203"/>
          </p14:sldIdLst>
        </p14:section>
        <p14:section name="Conclusion" id="{02D4CA7D-E942-4095-AB3F-5A984BF255A6}">
          <p14:sldIdLst>
            <p14:sldId id="1194"/>
          </p14:sldIdLst>
        </p14:section>
        <p14:section name="Acknowledgment" id="{6AE6956F-B3DC-481C-B719-8F27335D980D}">
          <p14:sldIdLst>
            <p14:sldId id="11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53F0C1F-0BDB-CDE8-7645-74BBA44B3239}" name="Balog, Robert S" initials="BRS" userId="Balog, Robert S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ert Balog" initials="RB" lastIdx="19" clrIdx="0">
    <p:extLst>
      <p:ext uri="{19B8F6BF-5375-455C-9EA6-DF929625EA0E}">
        <p15:presenceInfo xmlns:p15="http://schemas.microsoft.com/office/powerpoint/2012/main" userId="936ffb37ebdfec2e" providerId="Windows Live"/>
      </p:ext>
    </p:extLst>
  </p:cmAuthor>
  <p:cmAuthor id="2" name="Peerzada, Aaqib Ahmad" initials="PAA" lastIdx="6" clrIdx="1">
    <p:extLst>
      <p:ext uri="{19B8F6BF-5375-455C-9EA6-DF929625EA0E}">
        <p15:presenceInfo xmlns:p15="http://schemas.microsoft.com/office/powerpoint/2012/main" userId="S-1-5-21-4071360884-958097815-1472250235-416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510000"/>
    <a:srgbClr val="500000"/>
    <a:srgbClr val="425871"/>
    <a:srgbClr val="FF99FF"/>
    <a:srgbClr val="FF66FF"/>
    <a:srgbClr val="FF3300"/>
    <a:srgbClr val="303730"/>
    <a:srgbClr val="1357C4"/>
    <a:srgbClr val="465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5698" autoAdjust="0"/>
  </p:normalViewPr>
  <p:slideViewPr>
    <p:cSldViewPr>
      <p:cViewPr varScale="1">
        <p:scale>
          <a:sx n="55" d="100"/>
          <a:sy n="55" d="100"/>
        </p:scale>
        <p:origin x="1325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940"/>
    </p:cViewPr>
  </p:sorterViewPr>
  <p:notesViewPr>
    <p:cSldViewPr>
      <p:cViewPr varScale="1">
        <p:scale>
          <a:sx n="85" d="100"/>
          <a:sy n="85" d="100"/>
        </p:scale>
        <p:origin x="-1915" y="-86"/>
      </p:cViewPr>
      <p:guideLst>
        <p:guide orient="horz" pos="3120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comments/modernComment_4C5_6705F8E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14416B2-A982-4F65-93FD-1CD472D5BC19}" authorId="{453F0C1F-0BDB-CDE8-7645-74BBA44B3239}" created="2022-06-24T11:15:59.55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28444648" sldId="1221"/>
      <ac:graphicFrameMk id="5" creationId="{7B38D0DA-50BB-4AF1-8B69-FE74EDCDA29B}"/>
    </ac:deMkLst>
    <p188:txBody>
      <a:bodyPr/>
      <a:lstStyle/>
      <a:p>
        <a:r>
          <a:rPr lang="en-US"/>
          <a:t>Please review this. Isn't it the free version that is limited to every 15 seconds and the subscription to 1 second?</a:t>
        </a:r>
      </a:p>
    </p188:txBody>
  </p188:cm>
  <p188:cm id="{A1CA1465-8502-4DC4-AAF9-F640D00B4635}" authorId="{453F0C1F-0BDB-CDE8-7645-74BBA44B3239}" created="2022-06-24T11:16:32.9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28444648" sldId="1221"/>
      <ac:graphicFrameMk id="5" creationId="{7B38D0DA-50BB-4AF1-8B69-FE74EDCDA29B}"/>
    </ac:deMkLst>
    <p188:txBody>
      <a:bodyPr/>
      <a:lstStyle/>
      <a:p>
        <a:r>
          <a:rPr lang="en-US"/>
          <a:t>What does this mean? I do not recall us talking about this "huge data size" before?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508" cy="49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8" tIns="46654" rIns="93308" bIns="46654" numCol="1" anchor="t" anchorCtr="0" compatLnSpc="1">
            <a:prstTxWarp prst="textNoShape">
              <a:avLst/>
            </a:prstTxWarp>
          </a:bodyPr>
          <a:lstStyle>
            <a:lvl1pPr defTabSz="9333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7746" y="0"/>
            <a:ext cx="2945632" cy="49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8" tIns="46654" rIns="93308" bIns="46654" numCol="1" anchor="t" anchorCtr="0" compatLnSpc="1">
            <a:prstTxWarp prst="textNoShape">
              <a:avLst/>
            </a:prstTxWarp>
          </a:bodyPr>
          <a:lstStyle>
            <a:lvl1pPr algn="r" defTabSz="9333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E433222D-18BA-47F3-AD25-773D847E5D75}" type="datetimeFigureOut">
              <a:rPr lang="en-US"/>
              <a:pPr>
                <a:defRPr/>
              </a:pPr>
              <a:t>6/28/2022</a:t>
            </a:fld>
            <a:endParaRPr lang="en-US" dirty="0"/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7262"/>
            <a:ext cx="2944508" cy="49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8" tIns="46654" rIns="93308" bIns="46654" numCol="1" anchor="b" anchorCtr="0" compatLnSpc="1">
            <a:prstTxWarp prst="textNoShape">
              <a:avLst/>
            </a:prstTxWarp>
          </a:bodyPr>
          <a:lstStyle>
            <a:lvl1pPr defTabSz="9333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7746" y="9407262"/>
            <a:ext cx="2945632" cy="49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8" tIns="46654" rIns="93308" bIns="46654" numCol="1" anchor="b" anchorCtr="0" compatLnSpc="1">
            <a:prstTxWarp prst="textNoShape">
              <a:avLst/>
            </a:prstTxWarp>
          </a:bodyPr>
          <a:lstStyle>
            <a:lvl1pPr algn="r" defTabSz="9333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42B73033-77CC-4DF4-8556-F92D3B8473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806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508" cy="49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8" tIns="46654" rIns="93308" bIns="46654" numCol="1" anchor="t" anchorCtr="0" compatLnSpc="1">
            <a:prstTxWarp prst="textNoShape">
              <a:avLst/>
            </a:prstTxWarp>
          </a:bodyPr>
          <a:lstStyle>
            <a:lvl1pPr defTabSz="9333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7746" y="0"/>
            <a:ext cx="2945632" cy="49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8" tIns="46654" rIns="93308" bIns="46654" numCol="1" anchor="t" anchorCtr="0" compatLnSpc="1">
            <a:prstTxWarp prst="textNoShape">
              <a:avLst/>
            </a:prstTxWarp>
          </a:bodyPr>
          <a:lstStyle>
            <a:lvl1pPr algn="r" defTabSz="9333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1363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676" y="4705782"/>
            <a:ext cx="5435150" cy="4458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8" tIns="46654" rIns="93308" bIns="466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7262"/>
            <a:ext cx="2944508" cy="49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8" tIns="46654" rIns="93308" bIns="46654" numCol="1" anchor="b" anchorCtr="0" compatLnSpc="1">
            <a:prstTxWarp prst="textNoShape">
              <a:avLst/>
            </a:prstTxWarp>
          </a:bodyPr>
          <a:lstStyle>
            <a:lvl1pPr defTabSz="9333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7746" y="9407262"/>
            <a:ext cx="2945632" cy="49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8" tIns="46654" rIns="93308" bIns="46654" numCol="1" anchor="b" anchorCtr="0" compatLnSpc="1">
            <a:prstTxWarp prst="textNoShape">
              <a:avLst/>
            </a:prstTxWarp>
          </a:bodyPr>
          <a:lstStyle>
            <a:lvl1pPr algn="r" defTabSz="9333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0A433A8-40BD-4F33-9BF2-B2B7105B05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881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hyperlink" Target="http://www.reaperlab.com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perlab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2.t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perlab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perlab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ottom Pictur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343400"/>
            <a:ext cx="9144000" cy="200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hor Placeholder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228600" y="457200"/>
            <a:ext cx="4572000" cy="621584"/>
          </a:xfrm>
          <a:noFill/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US" sz="2000" kern="1200" baseline="0" dirty="0" smtClean="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 marL="0" indent="0" eaLnBrk="0" fontAlgn="base" hangingPunct="0">
              <a:spcAft>
                <a:spcPct val="0"/>
              </a:spcAft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Your Name,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PhD Student</a:t>
            </a:r>
          </a:p>
        </p:txBody>
      </p:sp>
      <p:pic>
        <p:nvPicPr>
          <p:cNvPr id="8" name="ReaperLab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09490"/>
            <a:ext cx="2798212" cy="886970"/>
          </a:xfrm>
          <a:prstGeom prst="rect">
            <a:avLst/>
          </a:prstGeom>
        </p:spPr>
      </p:pic>
      <p:sp>
        <p:nvSpPr>
          <p:cNvPr id="13" name="Titl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197069" y="2219168"/>
            <a:ext cx="8749862" cy="1892808"/>
          </a:xfrm>
        </p:spPr>
        <p:txBody>
          <a:bodyPr anchor="ctr" anchorCtr="0"/>
          <a:lstStyle>
            <a:lvl1pPr marL="0" indent="0">
              <a:buFontTx/>
              <a:buNone/>
              <a:defRPr sz="3200"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 sz="3600" dirty="0">
                <a:solidFill>
                  <a:schemeClr val="tx1"/>
                </a:solidFill>
              </a:rPr>
              <a:t>Replace this with your very long presentation title that takes up two or three lines. Keep the font to 32 to 36 point.</a:t>
            </a:r>
          </a:p>
        </p:txBody>
      </p:sp>
      <p:sp>
        <p:nvSpPr>
          <p:cNvPr id="2" name="Contact Information"/>
          <p:cNvSpPr txBox="1"/>
          <p:nvPr userDrawn="1"/>
        </p:nvSpPr>
        <p:spPr>
          <a:xfrm>
            <a:off x="6084168" y="1223174"/>
            <a:ext cx="2438400" cy="7309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  <a:hlinkClick r:id="rId4"/>
              </a:rPr>
              <a:t>www.REAPERlab.com</a:t>
            </a:r>
            <a:endParaRPr lang="en-US" sz="1050" dirty="0">
              <a:solidFill>
                <a:srgbClr val="425871"/>
              </a:solidFill>
              <a:latin typeface="Moriston Regular" panose="02000000000000000000" pitchFamily="50" charset="0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</a:rPr>
              <a:t>Robert.Balog@Qatar.TAMU.edu</a:t>
            </a:r>
          </a:p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</a:rPr>
              <a:t>rbalog@tamu.edu</a:t>
            </a:r>
          </a:p>
        </p:txBody>
      </p:sp>
      <p:sp>
        <p:nvSpPr>
          <p:cNvPr id="3" name="Lab Director"/>
          <p:cNvSpPr txBox="1"/>
          <p:nvPr userDrawn="1"/>
        </p:nvSpPr>
        <p:spPr>
          <a:xfrm>
            <a:off x="220508" y="1163676"/>
            <a:ext cx="34311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eaLnBrk="0" fontAlgn="base" hangingPunct="0">
              <a:spcAft>
                <a:spcPct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Dr. Robert S. Balog </a:t>
            </a:r>
            <a:b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8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Professor and Laboratory Director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9" name="SolarAgs" descr="http://solarags.tamu.edu/images/solarags_2.jp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00" b="13999"/>
          <a:stretch/>
        </p:blipFill>
        <p:spPr bwMode="auto">
          <a:xfrm>
            <a:off x="71500" y="4431420"/>
            <a:ext cx="1524000" cy="51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  <p:sp>
        <p:nvSpPr>
          <p:cNvPr id="10" name="Footer"/>
          <p:cNvSpPr>
            <a:spLocks noChangeArrowheads="1"/>
          </p:cNvSpPr>
          <p:nvPr userDrawn="1"/>
        </p:nvSpPr>
        <p:spPr bwMode="auto">
          <a:xfrm>
            <a:off x="0" y="6352032"/>
            <a:ext cx="9144000" cy="5059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277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 Slide TA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divider"/>
          <p:cNvSpPr>
            <a:spLocks noChangeArrowheads="1"/>
          </p:cNvSpPr>
          <p:nvPr userDrawn="1"/>
        </p:nvSpPr>
        <p:spPr bwMode="auto">
          <a:xfrm>
            <a:off x="0" y="4441296"/>
            <a:ext cx="9144000" cy="533400"/>
          </a:xfrm>
          <a:prstGeom prst="rect">
            <a:avLst/>
          </a:prstGeom>
          <a:gradFill rotWithShape="1">
            <a:gsLst>
              <a:gs pos="0">
                <a:srgbClr val="500000"/>
              </a:gs>
              <a:gs pos="20000">
                <a:srgbClr val="3C0000"/>
              </a:gs>
              <a:gs pos="80000">
                <a:srgbClr val="3C0000"/>
              </a:gs>
              <a:gs pos="100000">
                <a:srgbClr val="2E0000"/>
              </a:gs>
            </a:gsLst>
            <a:lin ang="0" scaled="1"/>
          </a:gra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5" name="Footer"/>
          <p:cNvSpPr>
            <a:spLocks noChangeArrowheads="1"/>
          </p:cNvSpPr>
          <p:nvPr userDrawn="1"/>
        </p:nvSpPr>
        <p:spPr bwMode="auto">
          <a:xfrm>
            <a:off x="0" y="4648200"/>
            <a:ext cx="91440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3048000"/>
            <a:ext cx="8686800" cy="990600"/>
          </a:xfrm>
        </p:spPr>
        <p:txBody>
          <a:bodyPr/>
          <a:lstStyle>
            <a:lvl1pPr algn="ctr">
              <a:defRPr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REAPERlab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438" y="5029201"/>
            <a:ext cx="4124562" cy="1206279"/>
          </a:xfrm>
          <a:prstGeom prst="rect">
            <a:avLst/>
          </a:prstGeom>
        </p:spPr>
      </p:pic>
      <p:pic>
        <p:nvPicPr>
          <p:cNvPr id="11" name="REAPERlab ico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029200"/>
            <a:ext cx="1167506" cy="1216152"/>
          </a:xfrm>
          <a:prstGeom prst="rect">
            <a:avLst/>
          </a:prstGeom>
        </p:spPr>
      </p:pic>
      <p:sp>
        <p:nvSpPr>
          <p:cNvPr id="12" name="Contact info"/>
          <p:cNvSpPr txBox="1"/>
          <p:nvPr userDrawn="1"/>
        </p:nvSpPr>
        <p:spPr>
          <a:xfrm>
            <a:off x="1828800" y="6400800"/>
            <a:ext cx="3426131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dirty="0">
                <a:solidFill>
                  <a:srgbClr val="0F2B50"/>
                </a:solidFill>
                <a:latin typeface="Moriston Medium" panose="02000000000000000000" pitchFamily="50" charset="0"/>
                <a:cs typeface="Arial" panose="020B0604020202020204" pitchFamily="34" charset="0"/>
              </a:rPr>
              <a:t>www.reaperlab.com	rbalog@tamu.edu </a:t>
            </a:r>
          </a:p>
        </p:txBody>
      </p:sp>
    </p:spTree>
    <p:extLst>
      <p:ext uri="{BB962C8B-B14F-4D97-AF65-F5344CB8AC3E}">
        <p14:creationId xmlns:p14="http://schemas.microsoft.com/office/powerpoint/2010/main" val="1450983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 Slide TAMU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divider"/>
          <p:cNvSpPr>
            <a:spLocks noChangeArrowheads="1"/>
          </p:cNvSpPr>
          <p:nvPr userDrawn="1"/>
        </p:nvSpPr>
        <p:spPr bwMode="auto">
          <a:xfrm>
            <a:off x="0" y="4441296"/>
            <a:ext cx="9144000" cy="533400"/>
          </a:xfrm>
          <a:prstGeom prst="rect">
            <a:avLst/>
          </a:prstGeom>
          <a:gradFill rotWithShape="1">
            <a:gsLst>
              <a:gs pos="0">
                <a:srgbClr val="500000"/>
              </a:gs>
              <a:gs pos="20000">
                <a:srgbClr val="3C0000"/>
              </a:gs>
              <a:gs pos="80000">
                <a:srgbClr val="3C0000"/>
              </a:gs>
              <a:gs pos="100000">
                <a:srgbClr val="2E0000"/>
              </a:gs>
            </a:gsLst>
            <a:lin ang="0" scaled="1"/>
          </a:gra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5" name="Footer"/>
          <p:cNvSpPr>
            <a:spLocks noChangeArrowheads="1"/>
          </p:cNvSpPr>
          <p:nvPr userDrawn="1"/>
        </p:nvSpPr>
        <p:spPr bwMode="auto">
          <a:xfrm>
            <a:off x="0" y="4648200"/>
            <a:ext cx="91440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3048000"/>
            <a:ext cx="8686800" cy="990600"/>
          </a:xfrm>
        </p:spPr>
        <p:txBody>
          <a:bodyPr/>
          <a:lstStyle>
            <a:lvl1pPr algn="ctr">
              <a:defRPr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REAPERlab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438" y="5029201"/>
            <a:ext cx="4124562" cy="1206279"/>
          </a:xfrm>
          <a:prstGeom prst="rect">
            <a:avLst/>
          </a:prstGeom>
        </p:spPr>
      </p:pic>
      <p:pic>
        <p:nvPicPr>
          <p:cNvPr id="11" name="REAPERlab ico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029200"/>
            <a:ext cx="1167506" cy="1216152"/>
          </a:xfrm>
          <a:prstGeom prst="rect">
            <a:avLst/>
          </a:prstGeom>
        </p:spPr>
      </p:pic>
      <p:sp>
        <p:nvSpPr>
          <p:cNvPr id="12" name="Contact info"/>
          <p:cNvSpPr txBox="1"/>
          <p:nvPr userDrawn="1"/>
        </p:nvSpPr>
        <p:spPr>
          <a:xfrm>
            <a:off x="1828800" y="6400800"/>
            <a:ext cx="447346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dirty="0">
                <a:solidFill>
                  <a:srgbClr val="0F2B50"/>
                </a:solidFill>
                <a:latin typeface="Moriston Medium" panose="02000000000000000000" pitchFamily="50" charset="0"/>
                <a:cs typeface="Arial" panose="020B0604020202020204" pitchFamily="34" charset="0"/>
              </a:rPr>
              <a:t>www.reaperlab.com	Robert.Balog@Qatar.TAMU.edu</a:t>
            </a:r>
          </a:p>
        </p:txBody>
      </p:sp>
    </p:spTree>
    <p:extLst>
      <p:ext uri="{BB962C8B-B14F-4D97-AF65-F5344CB8AC3E}">
        <p14:creationId xmlns:p14="http://schemas.microsoft.com/office/powerpoint/2010/main" val="3883061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RE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152400" y="1143000"/>
            <a:ext cx="8839200" cy="5029200"/>
          </a:xfrm>
        </p:spPr>
        <p:txBody>
          <a:bodyPr/>
          <a:lstStyle>
            <a:lvl1pPr marL="233363" indent="-233363">
              <a:defRPr sz="2800"/>
            </a:lvl1pPr>
            <a:lvl2pPr marL="457200" indent="-223838">
              <a:defRPr sz="2400"/>
            </a:lvl2pPr>
            <a:lvl3pPr marL="690563" indent="-233363">
              <a:defRPr sz="2000"/>
            </a:lvl3pPr>
            <a:lvl4pPr marL="914400" indent="-228600">
              <a:defRPr sz="1800"/>
            </a:lvl4pPr>
            <a:lvl5pPr marL="1143000" indent="-228600">
              <a:defRPr sz="1800"/>
            </a:lvl5pPr>
          </a:lstStyle>
          <a:p>
            <a:pPr lvl="0"/>
            <a:r>
              <a:rPr lang="en-US" dirty="0"/>
              <a:t>Edit Master text styles - 28pt</a:t>
            </a:r>
          </a:p>
          <a:p>
            <a:pPr lvl="1"/>
            <a:r>
              <a:rPr lang="en-US" dirty="0"/>
              <a:t>Second level – 24pt</a:t>
            </a:r>
          </a:p>
          <a:p>
            <a:pPr lvl="2"/>
            <a:r>
              <a:rPr lang="en-US" dirty="0"/>
              <a:t>Third level – 20pt</a:t>
            </a:r>
          </a:p>
          <a:p>
            <a:pPr lvl="3"/>
            <a:r>
              <a:rPr lang="en-US" dirty="0"/>
              <a:t>Fourth level – 18pt</a:t>
            </a:r>
          </a:p>
          <a:p>
            <a:pPr lvl="4"/>
            <a:r>
              <a:rPr lang="en-US" dirty="0"/>
              <a:t>Fifth level – 18pt</a:t>
            </a:r>
          </a:p>
        </p:txBody>
      </p:sp>
      <p:sp>
        <p:nvSpPr>
          <p:cNvPr id="6" name="Footer"/>
          <p:cNvSpPr txBox="1"/>
          <p:nvPr userDrawn="1"/>
        </p:nvSpPr>
        <p:spPr>
          <a:xfrm>
            <a:off x="3200400" y="6400800"/>
            <a:ext cx="2743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Renewable Energy &amp;</a:t>
            </a:r>
            <a:r>
              <a:rPr lang="en-US" sz="1000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Advanced Power Electronics Research Laboratory</a:t>
            </a:r>
            <a:endParaRPr lang="en-US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Number">
            <a:extLst>
              <a:ext uri="{FF2B5EF4-FFF2-40B4-BE49-F238E27FC236}">
                <a16:creationId xmlns:a16="http://schemas.microsoft.com/office/drawing/2014/main" id="{7DE463F3-8FE6-4949-811C-CFFD62CC5E92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499035" y="6494159"/>
            <a:ext cx="416365" cy="229001"/>
          </a:xfrm>
          <a:prstGeom prst="rect">
            <a:avLst/>
          </a:prstGeom>
          <a:ln/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  <p:sp>
        <p:nvSpPr>
          <p:cNvPr id="8" name="Date Placeholder">
            <a:extLst>
              <a:ext uri="{FF2B5EF4-FFF2-40B4-BE49-F238E27FC236}">
                <a16:creationId xmlns:a16="http://schemas.microsoft.com/office/drawing/2014/main" id="{65933370-FDFD-4DB0-9E20-8247AB67FB30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429000" y="6494160"/>
            <a:ext cx="4114800" cy="229001"/>
          </a:xfrm>
        </p:spPr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01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AMUQ em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hor Placeholder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228600" y="457200"/>
            <a:ext cx="4572000" cy="621584"/>
          </a:xfrm>
          <a:noFill/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US" sz="2000" kern="1200" baseline="0" dirty="0" smtClean="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 marL="0" indent="0" eaLnBrk="0" fontAlgn="base" hangingPunct="0">
              <a:spcAft>
                <a:spcPct val="0"/>
              </a:spcAft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Your Name,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PhD Student</a:t>
            </a:r>
          </a:p>
        </p:txBody>
      </p:sp>
      <p:pic>
        <p:nvPicPr>
          <p:cNvPr id="8" name="ReaperLab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09490"/>
            <a:ext cx="2798212" cy="886970"/>
          </a:xfrm>
          <a:prstGeom prst="rect">
            <a:avLst/>
          </a:prstGeom>
        </p:spPr>
      </p:pic>
      <p:sp>
        <p:nvSpPr>
          <p:cNvPr id="13" name="Titl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197069" y="2219168"/>
            <a:ext cx="8749862" cy="1895632"/>
          </a:xfrm>
        </p:spPr>
        <p:txBody>
          <a:bodyPr anchor="ctr" anchorCtr="0"/>
          <a:lstStyle>
            <a:lvl1pPr marL="0" indent="0">
              <a:buFontTx/>
              <a:buNone/>
              <a:defRPr sz="3200"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 sz="3600" dirty="0">
                <a:solidFill>
                  <a:schemeClr val="tx1"/>
                </a:solidFill>
              </a:rPr>
              <a:t>Replace this with your very long presentation title that takes up two or three lines. Keep the font to 32 to 36 point.</a:t>
            </a:r>
          </a:p>
        </p:txBody>
      </p:sp>
      <p:sp>
        <p:nvSpPr>
          <p:cNvPr id="2" name="Contact Information"/>
          <p:cNvSpPr txBox="1"/>
          <p:nvPr userDrawn="1"/>
        </p:nvSpPr>
        <p:spPr>
          <a:xfrm>
            <a:off x="6084168" y="1223174"/>
            <a:ext cx="2438400" cy="49244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  <a:hlinkClick r:id="rId3"/>
              </a:rPr>
              <a:t>www.REAPERlab.com</a:t>
            </a:r>
            <a:endParaRPr lang="en-US" sz="1050" dirty="0">
              <a:solidFill>
                <a:srgbClr val="425871"/>
              </a:solidFill>
              <a:latin typeface="Moriston Regular" panose="02000000000000000000" pitchFamily="50" charset="0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</a:rPr>
              <a:t>Robert.Balog@Qatar.TAMU.edu</a:t>
            </a:r>
          </a:p>
        </p:txBody>
      </p:sp>
      <p:sp>
        <p:nvSpPr>
          <p:cNvPr id="3" name="Lab Director"/>
          <p:cNvSpPr txBox="1"/>
          <p:nvPr userDrawn="1"/>
        </p:nvSpPr>
        <p:spPr>
          <a:xfrm>
            <a:off x="220508" y="1163676"/>
            <a:ext cx="34311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eaLnBrk="0" fontAlgn="base" hangingPunct="0">
              <a:spcAft>
                <a:spcPct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Dr. Robert S. Balog </a:t>
            </a:r>
            <a:b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8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Professor and Laboratory Director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  <p:sp>
        <p:nvSpPr>
          <p:cNvPr id="10" name="Footer"/>
          <p:cNvSpPr>
            <a:spLocks noChangeArrowheads="1"/>
          </p:cNvSpPr>
          <p:nvPr userDrawn="1"/>
        </p:nvSpPr>
        <p:spPr bwMode="auto">
          <a:xfrm>
            <a:off x="0" y="6352032"/>
            <a:ext cx="9144000" cy="5059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9" name="Bottom Picture">
            <a:extLst>
              <a:ext uri="{FF2B5EF4-FFF2-40B4-BE49-F238E27FC236}">
                <a16:creationId xmlns:a16="http://schemas.microsoft.com/office/drawing/2014/main" id="{4003882C-6F4D-4C5A-B61C-7C3211D381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343400"/>
            <a:ext cx="9144000" cy="200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olarAgs" descr="http://solarags.tamu.edu/images/solarags_2.jpg">
            <a:extLst>
              <a:ext uri="{FF2B5EF4-FFF2-40B4-BE49-F238E27FC236}">
                <a16:creationId xmlns:a16="http://schemas.microsoft.com/office/drawing/2014/main" id="{ED606951-9D87-46FA-AEAB-9076D9B64E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00" b="13999"/>
          <a:stretch/>
        </p:blipFill>
        <p:spPr bwMode="auto">
          <a:xfrm>
            <a:off x="71500" y="4431420"/>
            <a:ext cx="1524000" cy="51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340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hor Placeholder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228600" y="457200"/>
            <a:ext cx="4572000" cy="621584"/>
          </a:xfrm>
          <a:noFill/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US" sz="2000" kern="1200" baseline="0" dirty="0" smtClean="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 marL="0" indent="0" eaLnBrk="0" fontAlgn="base" hangingPunct="0">
              <a:spcAft>
                <a:spcPct val="0"/>
              </a:spcAft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Your Name,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PhD Student</a:t>
            </a:r>
          </a:p>
        </p:txBody>
      </p:sp>
      <p:pic>
        <p:nvPicPr>
          <p:cNvPr id="8" name="ReaperLab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09490"/>
            <a:ext cx="2798212" cy="886970"/>
          </a:xfrm>
          <a:prstGeom prst="rect">
            <a:avLst/>
          </a:prstGeom>
        </p:spPr>
      </p:pic>
      <p:sp>
        <p:nvSpPr>
          <p:cNvPr id="13" name="Titl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197069" y="2219168"/>
            <a:ext cx="8749862" cy="1892808"/>
          </a:xfrm>
        </p:spPr>
        <p:txBody>
          <a:bodyPr anchor="ctr" anchorCtr="0"/>
          <a:lstStyle>
            <a:lvl1pPr marL="0" indent="0">
              <a:buFontTx/>
              <a:buNone/>
              <a:defRPr sz="3200"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 sz="3600" dirty="0">
                <a:solidFill>
                  <a:schemeClr val="tx1"/>
                </a:solidFill>
              </a:rPr>
              <a:t>Replace this with your very long presentation title that takes up two or three lines. Keep the font to 32 to 36 point.</a:t>
            </a:r>
          </a:p>
        </p:txBody>
      </p:sp>
      <p:sp>
        <p:nvSpPr>
          <p:cNvPr id="2" name="Contact Information"/>
          <p:cNvSpPr txBox="1"/>
          <p:nvPr userDrawn="1"/>
        </p:nvSpPr>
        <p:spPr>
          <a:xfrm>
            <a:off x="6084168" y="1223174"/>
            <a:ext cx="2438400" cy="7309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  <a:hlinkClick r:id="rId3"/>
              </a:rPr>
              <a:t>www.REAPERlab.com</a:t>
            </a:r>
            <a:endParaRPr lang="en-US" sz="1050" dirty="0">
              <a:solidFill>
                <a:srgbClr val="425871"/>
              </a:solidFill>
              <a:latin typeface="Moriston Regular" panose="02000000000000000000" pitchFamily="50" charset="0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</a:rPr>
              <a:t>Robert.Balog@Qatar.TAMU.edu</a:t>
            </a:r>
          </a:p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</a:rPr>
              <a:t>rbalog@tamu.edu</a:t>
            </a:r>
          </a:p>
        </p:txBody>
      </p:sp>
      <p:sp>
        <p:nvSpPr>
          <p:cNvPr id="3" name="Lab Director"/>
          <p:cNvSpPr txBox="1"/>
          <p:nvPr userDrawn="1"/>
        </p:nvSpPr>
        <p:spPr>
          <a:xfrm>
            <a:off x="220508" y="1163676"/>
            <a:ext cx="34311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eaLnBrk="0" fontAlgn="base" hangingPunct="0">
              <a:spcAft>
                <a:spcPct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Dr. Robert S. Balog </a:t>
            </a:r>
            <a:b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8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Professor and Laboratory Director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  <p:sp>
        <p:nvSpPr>
          <p:cNvPr id="10" name="Footer"/>
          <p:cNvSpPr>
            <a:spLocks noChangeArrowheads="1"/>
          </p:cNvSpPr>
          <p:nvPr userDrawn="1"/>
        </p:nvSpPr>
        <p:spPr bwMode="auto">
          <a:xfrm>
            <a:off x="0" y="6352032"/>
            <a:ext cx="9144000" cy="5059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87FD11A0-8BA6-4F6F-AFE2-BDD748AA74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4343400"/>
            <a:ext cx="2286000" cy="20116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E143B74B-A8FB-4BA0-A76F-3BE56DB467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0" y="4343400"/>
            <a:ext cx="2286000" cy="20116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8E52316-9E5F-4365-A731-879CC60D7B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4343400"/>
            <a:ext cx="2286000" cy="20116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5C17472C-7B5A-4911-A64A-ED216B3C15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58000" y="4343400"/>
            <a:ext cx="2286000" cy="20116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0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 pictures TAMU em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hor Placeholder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228600" y="457200"/>
            <a:ext cx="4572000" cy="621584"/>
          </a:xfrm>
          <a:noFill/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US" sz="2000" kern="1200" baseline="0" dirty="0" smtClean="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 marL="0" indent="0" eaLnBrk="0" fontAlgn="base" hangingPunct="0">
              <a:spcAft>
                <a:spcPct val="0"/>
              </a:spcAft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Your Name,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PhD Student</a:t>
            </a:r>
          </a:p>
        </p:txBody>
      </p:sp>
      <p:pic>
        <p:nvPicPr>
          <p:cNvPr id="8" name="ReaperLab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09490"/>
            <a:ext cx="2798212" cy="886970"/>
          </a:xfrm>
          <a:prstGeom prst="rect">
            <a:avLst/>
          </a:prstGeom>
        </p:spPr>
      </p:pic>
      <p:sp>
        <p:nvSpPr>
          <p:cNvPr id="13" name="Titl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197069" y="2219168"/>
            <a:ext cx="8749862" cy="1895632"/>
          </a:xfrm>
        </p:spPr>
        <p:txBody>
          <a:bodyPr anchor="ctr" anchorCtr="0"/>
          <a:lstStyle>
            <a:lvl1pPr marL="0" indent="0">
              <a:buFontTx/>
              <a:buNone/>
              <a:defRPr sz="3200"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 sz="3600" dirty="0">
                <a:solidFill>
                  <a:schemeClr val="tx1"/>
                </a:solidFill>
              </a:rPr>
              <a:t>Replace this with your very long presentation title that takes up two or three lines. Keep the font to 32 to 36 point.</a:t>
            </a:r>
          </a:p>
        </p:txBody>
      </p:sp>
      <p:sp>
        <p:nvSpPr>
          <p:cNvPr id="2" name="Contact Information"/>
          <p:cNvSpPr txBox="1"/>
          <p:nvPr userDrawn="1"/>
        </p:nvSpPr>
        <p:spPr>
          <a:xfrm>
            <a:off x="6084168" y="1223174"/>
            <a:ext cx="2438400" cy="49244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  <a:hlinkClick r:id="rId3"/>
              </a:rPr>
              <a:t>www.REAPERlab.com</a:t>
            </a:r>
            <a:endParaRPr lang="en-US" sz="1050" dirty="0">
              <a:solidFill>
                <a:srgbClr val="425871"/>
              </a:solidFill>
              <a:latin typeface="Moriston Regular" panose="02000000000000000000" pitchFamily="50" charset="0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en-US" sz="105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</a:rPr>
              <a:t>rbalog@tamu.edu</a:t>
            </a:r>
            <a:endParaRPr lang="en-US" sz="1050" dirty="0">
              <a:solidFill>
                <a:srgbClr val="425871"/>
              </a:solidFill>
              <a:latin typeface="Moriston Regular" panose="020000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3" name="Lab Director"/>
          <p:cNvSpPr txBox="1"/>
          <p:nvPr userDrawn="1"/>
        </p:nvSpPr>
        <p:spPr>
          <a:xfrm>
            <a:off x="220508" y="1163676"/>
            <a:ext cx="34311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eaLnBrk="0" fontAlgn="base" hangingPunct="0">
              <a:spcAft>
                <a:spcPct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Dr. Robert S. Balog </a:t>
            </a:r>
            <a:b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8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Professor and Laboratory Director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  <p:sp>
        <p:nvSpPr>
          <p:cNvPr id="10" name="Footer"/>
          <p:cNvSpPr>
            <a:spLocks noChangeArrowheads="1"/>
          </p:cNvSpPr>
          <p:nvPr userDrawn="1"/>
        </p:nvSpPr>
        <p:spPr bwMode="auto">
          <a:xfrm>
            <a:off x="0" y="6352032"/>
            <a:ext cx="9144000" cy="5059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F099ACAA-1AB9-4CB2-BA94-5EBB448E86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4343400"/>
            <a:ext cx="2286000" cy="20116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44456DD-8B50-4003-8951-37A566457B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0" y="4343400"/>
            <a:ext cx="2286000" cy="20116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9371646F-7E38-4B03-83B9-35F9F4537A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4343400"/>
            <a:ext cx="2286000" cy="20116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46C4FB7B-5619-45EC-87C4-7DB3527D0B0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58000" y="4343400"/>
            <a:ext cx="2286000" cy="20116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97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28600" y="2528900"/>
            <a:ext cx="8686800" cy="1800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"/>
          <p:cNvSpPr>
            <a:spLocks noGrp="1"/>
          </p:cNvSpPr>
          <p:nvPr>
            <p:ph type="dt" sz="half" idx="11"/>
          </p:nvPr>
        </p:nvSpPr>
        <p:spPr>
          <a:xfrm>
            <a:off x="3429000" y="6494160"/>
            <a:ext cx="4114800" cy="229001"/>
          </a:xfrm>
        </p:spPr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  <p:sp>
        <p:nvSpPr>
          <p:cNvPr id="7" name="SlideNumber"/>
          <p:cNvSpPr txBox="1">
            <a:spLocks noChangeArrowheads="1"/>
          </p:cNvSpPr>
          <p:nvPr userDrawn="1"/>
        </p:nvSpPr>
        <p:spPr>
          <a:xfrm>
            <a:off x="8499035" y="6494159"/>
            <a:ext cx="416365" cy="229001"/>
          </a:xfrm>
          <a:prstGeom prst="rect">
            <a:avLst/>
          </a:prstGeom>
          <a:ln/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278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traight Connector Header"/>
          <p:cNvSpPr>
            <a:spLocks noChangeShapeType="1"/>
          </p:cNvSpPr>
          <p:nvPr userDrawn="1"/>
        </p:nvSpPr>
        <p:spPr bwMode="auto">
          <a:xfrm flipH="1">
            <a:off x="0" y="912237"/>
            <a:ext cx="8629650" cy="2165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2000"/>
          </a:p>
        </p:txBody>
      </p:sp>
      <p:sp>
        <p:nvSpPr>
          <p:cNvPr id="5" name="SlideNumber"/>
          <p:cNvSpPr txBox="1">
            <a:spLocks noChangeArrowheads="1"/>
          </p:cNvSpPr>
          <p:nvPr userDrawn="1"/>
        </p:nvSpPr>
        <p:spPr>
          <a:xfrm>
            <a:off x="8499035" y="6494159"/>
            <a:ext cx="416365" cy="229001"/>
          </a:xfrm>
          <a:prstGeom prst="rect">
            <a:avLst/>
          </a:prstGeom>
          <a:ln/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  <p:sp>
        <p:nvSpPr>
          <p:cNvPr id="6" name="Date Placeholder">
            <a:extLst>
              <a:ext uri="{FF2B5EF4-FFF2-40B4-BE49-F238E27FC236}">
                <a16:creationId xmlns:a16="http://schemas.microsoft.com/office/drawing/2014/main" id="{815C97E7-938E-4F24-BDBC-C7470B0C5C3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429000" y="6494160"/>
            <a:ext cx="4114800" cy="229001"/>
          </a:xfrm>
        </p:spPr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89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6400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4876800"/>
          </a:xfrm>
        </p:spPr>
        <p:txBody>
          <a:bodyPr/>
          <a:lstStyle>
            <a:lvl1pPr marL="233363" indent="-233363">
              <a:defRPr sz="2800">
                <a:solidFill>
                  <a:schemeClr val="tx1"/>
                </a:solidFill>
              </a:defRPr>
            </a:lvl1pPr>
            <a:lvl2pPr marL="457200" indent="-223838">
              <a:defRPr sz="2400">
                <a:solidFill>
                  <a:schemeClr val="tx1"/>
                </a:solidFill>
              </a:defRPr>
            </a:lvl2pPr>
            <a:lvl3pPr marL="690563" indent="-233363">
              <a:defRPr sz="2000">
                <a:solidFill>
                  <a:schemeClr val="tx1"/>
                </a:solidFill>
              </a:defRPr>
            </a:lvl3pPr>
            <a:lvl4pPr marL="1147763" indent="-228600">
              <a:defRPr sz="1800">
                <a:solidFill>
                  <a:schemeClr val="tx1"/>
                </a:solidFill>
              </a:defRPr>
            </a:lvl4pPr>
            <a:lvl5pPr marL="1604963" indent="-228600"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traight Connector 12"/>
          <p:cNvSpPr>
            <a:spLocks noChangeShapeType="1"/>
          </p:cNvSpPr>
          <p:nvPr userDrawn="1"/>
        </p:nvSpPr>
        <p:spPr bwMode="auto">
          <a:xfrm flipH="1">
            <a:off x="0" y="912237"/>
            <a:ext cx="8629650" cy="2165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2000"/>
          </a:p>
        </p:txBody>
      </p:sp>
      <p:sp>
        <p:nvSpPr>
          <p:cNvPr id="6" name="SlideNumber"/>
          <p:cNvSpPr txBox="1">
            <a:spLocks noChangeArrowheads="1"/>
          </p:cNvSpPr>
          <p:nvPr userDrawn="1"/>
        </p:nvSpPr>
        <p:spPr>
          <a:xfrm>
            <a:off x="8499035" y="6494159"/>
            <a:ext cx="416365" cy="229001"/>
          </a:xfrm>
          <a:prstGeom prst="rect">
            <a:avLst/>
          </a:prstGeom>
          <a:ln/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  <p:sp>
        <p:nvSpPr>
          <p:cNvPr id="7" name="Date Placeholder">
            <a:extLst>
              <a:ext uri="{FF2B5EF4-FFF2-40B4-BE49-F238E27FC236}">
                <a16:creationId xmlns:a16="http://schemas.microsoft.com/office/drawing/2014/main" id="{94EFD016-ABA9-48AD-A69D-5EB876081FA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429000" y="6494160"/>
            <a:ext cx="4114800" cy="229001"/>
          </a:xfrm>
        </p:spPr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810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6400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LT"/>
          <p:cNvSpPr>
            <a:spLocks noGrp="1"/>
          </p:cNvSpPr>
          <p:nvPr>
            <p:ph idx="1"/>
          </p:nvPr>
        </p:nvSpPr>
        <p:spPr>
          <a:xfrm>
            <a:off x="152400" y="1143000"/>
            <a:ext cx="4297680" cy="4876800"/>
          </a:xfrm>
        </p:spPr>
        <p:txBody>
          <a:bodyPr/>
          <a:lstStyle>
            <a:lvl1pPr marL="233363" indent="-233363">
              <a:defRPr sz="2800">
                <a:solidFill>
                  <a:schemeClr val="tx1"/>
                </a:solidFill>
              </a:defRPr>
            </a:lvl1pPr>
            <a:lvl2pPr marL="457200" indent="-223838">
              <a:defRPr sz="2400">
                <a:solidFill>
                  <a:schemeClr val="tx1"/>
                </a:solidFill>
              </a:defRPr>
            </a:lvl2pPr>
            <a:lvl3pPr marL="690563" indent="-233363">
              <a:defRPr sz="2000">
                <a:solidFill>
                  <a:schemeClr val="tx1"/>
                </a:solidFill>
              </a:defRPr>
            </a:lvl3pPr>
            <a:lvl4pPr marL="1147763" indent="-228600">
              <a:defRPr sz="1800">
                <a:solidFill>
                  <a:schemeClr val="tx1"/>
                </a:solidFill>
              </a:defRPr>
            </a:lvl4pPr>
            <a:lvl5pPr marL="1604963" indent="-228600"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traight Connector 12"/>
          <p:cNvSpPr>
            <a:spLocks noChangeShapeType="1"/>
          </p:cNvSpPr>
          <p:nvPr userDrawn="1"/>
        </p:nvSpPr>
        <p:spPr bwMode="auto">
          <a:xfrm flipH="1">
            <a:off x="0" y="912237"/>
            <a:ext cx="8629650" cy="2165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2000"/>
          </a:p>
        </p:txBody>
      </p:sp>
      <p:sp>
        <p:nvSpPr>
          <p:cNvPr id="6" name="SlideNumber"/>
          <p:cNvSpPr txBox="1">
            <a:spLocks noChangeArrowheads="1"/>
          </p:cNvSpPr>
          <p:nvPr userDrawn="1"/>
        </p:nvSpPr>
        <p:spPr>
          <a:xfrm>
            <a:off x="8499035" y="6494159"/>
            <a:ext cx="416365" cy="229001"/>
          </a:xfrm>
          <a:prstGeom prst="rect">
            <a:avLst/>
          </a:prstGeom>
          <a:ln/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  <p:sp>
        <p:nvSpPr>
          <p:cNvPr id="3" name="Content Placeholder RT">
            <a:extLst>
              <a:ext uri="{FF2B5EF4-FFF2-40B4-BE49-F238E27FC236}">
                <a16:creationId xmlns:a16="http://schemas.microsoft.com/office/drawing/2014/main" id="{C47D726C-0DB8-4E1F-98C0-3A0F09516A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93922" y="1142999"/>
            <a:ext cx="4297678" cy="48746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">
            <a:extLst>
              <a:ext uri="{FF2B5EF4-FFF2-40B4-BE49-F238E27FC236}">
                <a16:creationId xmlns:a16="http://schemas.microsoft.com/office/drawing/2014/main" id="{89C5DDF4-17B2-4428-81FE-160AAA83801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429000" y="6494160"/>
            <a:ext cx="4114800" cy="229001"/>
          </a:xfrm>
        </p:spPr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00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divider"/>
          <p:cNvSpPr>
            <a:spLocks noChangeArrowheads="1"/>
          </p:cNvSpPr>
          <p:nvPr userDrawn="1"/>
        </p:nvSpPr>
        <p:spPr bwMode="auto">
          <a:xfrm>
            <a:off x="0" y="4441296"/>
            <a:ext cx="9144000" cy="533400"/>
          </a:xfrm>
          <a:prstGeom prst="rect">
            <a:avLst/>
          </a:prstGeom>
          <a:gradFill rotWithShape="1">
            <a:gsLst>
              <a:gs pos="0">
                <a:srgbClr val="500000"/>
              </a:gs>
              <a:gs pos="20000">
                <a:srgbClr val="3C0000"/>
              </a:gs>
              <a:gs pos="80000">
                <a:srgbClr val="3C0000"/>
              </a:gs>
              <a:gs pos="100000">
                <a:srgbClr val="2E0000"/>
              </a:gs>
            </a:gsLst>
            <a:lin ang="0" scaled="1"/>
          </a:gra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5" name="Footer"/>
          <p:cNvSpPr>
            <a:spLocks noChangeArrowheads="1"/>
          </p:cNvSpPr>
          <p:nvPr userDrawn="1"/>
        </p:nvSpPr>
        <p:spPr bwMode="auto">
          <a:xfrm>
            <a:off x="0" y="4648200"/>
            <a:ext cx="91440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3048000"/>
            <a:ext cx="8686800" cy="990600"/>
          </a:xfrm>
        </p:spPr>
        <p:txBody>
          <a:bodyPr/>
          <a:lstStyle>
            <a:lvl1pPr algn="ctr">
              <a:defRPr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REAPERlab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438" y="5029201"/>
            <a:ext cx="4124562" cy="1206279"/>
          </a:xfrm>
          <a:prstGeom prst="rect">
            <a:avLst/>
          </a:prstGeom>
        </p:spPr>
      </p:pic>
      <p:pic>
        <p:nvPicPr>
          <p:cNvPr id="11" name="REAPERlab ico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029200"/>
            <a:ext cx="1167506" cy="1216152"/>
          </a:xfrm>
          <a:prstGeom prst="rect">
            <a:avLst/>
          </a:prstGeom>
        </p:spPr>
      </p:pic>
      <p:sp>
        <p:nvSpPr>
          <p:cNvPr id="12" name="Contact info"/>
          <p:cNvSpPr txBox="1"/>
          <p:nvPr userDrawn="1"/>
        </p:nvSpPr>
        <p:spPr>
          <a:xfrm>
            <a:off x="1828800" y="6400800"/>
            <a:ext cx="613469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dirty="0">
                <a:solidFill>
                  <a:srgbClr val="0F2B50"/>
                </a:solidFill>
                <a:latin typeface="Moriston Medium" panose="02000000000000000000" pitchFamily="50" charset="0"/>
                <a:cs typeface="Arial" panose="020B0604020202020204" pitchFamily="34" charset="0"/>
              </a:rPr>
              <a:t>www.reaperlab.com	Robert.Balog@Qatar.TAMU.edu,  rbalog@tamu.edu </a:t>
            </a:r>
          </a:p>
        </p:txBody>
      </p:sp>
    </p:spTree>
    <p:extLst>
      <p:ext uri="{BB962C8B-B14F-4D97-AF65-F5344CB8AC3E}">
        <p14:creationId xmlns:p14="http://schemas.microsoft.com/office/powerpoint/2010/main" val="194252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64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2" name="Text Placeholder"/>
          <p:cNvSpPr>
            <a:spLocks noGrp="1"/>
          </p:cNvSpPr>
          <p:nvPr>
            <p:ph type="body" idx="1"/>
          </p:nvPr>
        </p:nvSpPr>
        <p:spPr bwMode="auto">
          <a:xfrm>
            <a:off x="228600" y="1143000"/>
            <a:ext cx="8686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traight Connector Footer"/>
          <p:cNvSpPr>
            <a:spLocks noChangeShapeType="1"/>
          </p:cNvSpPr>
          <p:nvPr userDrawn="1"/>
        </p:nvSpPr>
        <p:spPr bwMode="auto">
          <a:xfrm flipH="1">
            <a:off x="0" y="6322221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2000"/>
          </a:p>
        </p:txBody>
      </p:sp>
      <p:sp>
        <p:nvSpPr>
          <p:cNvPr id="8" name="SlideNumber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499035" y="6494159"/>
            <a:ext cx="416365" cy="229001"/>
          </a:xfrm>
          <a:prstGeom prst="rect">
            <a:avLst/>
          </a:prstGeom>
          <a:ln/>
        </p:spPr>
        <p:txBody>
          <a:bodyPr anchor="ctr" anchorCtr="0"/>
          <a:lstStyle>
            <a:lvl1pPr algn="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  <p:sp>
        <p:nvSpPr>
          <p:cNvPr id="3" name="Date Placeholder"/>
          <p:cNvSpPr>
            <a:spLocks noGrp="1"/>
          </p:cNvSpPr>
          <p:nvPr>
            <p:ph type="dt" sz="half" idx="2"/>
          </p:nvPr>
        </p:nvSpPr>
        <p:spPr>
          <a:xfrm>
            <a:off x="3429000" y="6494160"/>
            <a:ext cx="4114800" cy="229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June 29, 2022</a:t>
            </a:r>
            <a:endParaRPr lang="en-US" dirty="0"/>
          </a:p>
        </p:txBody>
      </p:sp>
      <p:pic>
        <p:nvPicPr>
          <p:cNvPr id="10" name="ReaperLab Logo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1" y="6459556"/>
            <a:ext cx="2018854" cy="29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91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74" r:id="rId2"/>
    <p:sldLayoutId id="2147483775" r:id="rId3"/>
    <p:sldLayoutId id="2147483772" r:id="rId4"/>
    <p:sldLayoutId id="2147483770" r:id="rId5"/>
    <p:sldLayoutId id="2147483756" r:id="rId6"/>
    <p:sldLayoutId id="2147483757" r:id="rId7"/>
    <p:sldLayoutId id="2147483773" r:id="rId8"/>
    <p:sldLayoutId id="2147483769" r:id="rId9"/>
    <p:sldLayoutId id="2147483777" r:id="rId10"/>
    <p:sldLayoutId id="2147483776" r:id="rId11"/>
    <p:sldLayoutId id="2147483771" r:id="rId12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 spc="-100">
          <a:solidFill>
            <a:schemeClr val="tx1"/>
          </a:solidFill>
          <a:effectLst/>
          <a:latin typeface="Times New Roman" pitchFamily="18" charset="0"/>
          <a:ea typeface="ＭＳ Ｐゴシック" pitchFamily="34" charset="-128"/>
          <a:cs typeface="Times New Roman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  <a:cs typeface="Times New Roman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  <a:cs typeface="Times New Roman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  <a:cs typeface="Times New Roman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  <a:cs typeface="Times New Roman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ＭＳ Ｐゴシック" pitchFamily="34" charset="-128"/>
          <a:cs typeface="Times New Roman" panose="02020603050405020304" pitchFamily="18" charset="0"/>
        </a:defRPr>
      </a:lvl1pPr>
      <a:lvl2pPr marL="631825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400" kern="1200">
          <a:solidFill>
            <a:schemeClr val="tx1"/>
          </a:solidFill>
          <a:latin typeface="Times New Roman" panose="02020603050405020304" pitchFamily="18" charset="0"/>
          <a:ea typeface="ＭＳ Ｐゴシック" pitchFamily="34" charset="-128"/>
          <a:cs typeface="Times New Roman" panose="02020603050405020304" pitchFamily="18" charset="0"/>
        </a:defRPr>
      </a:lvl2pPr>
      <a:lvl3pPr marL="914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ＭＳ Ｐゴシック" pitchFamily="34" charset="-128"/>
          <a:cs typeface="Times New Roman" panose="02020603050405020304" pitchFamily="18" charset="0"/>
        </a:defRPr>
      </a:lvl3pPr>
      <a:lvl4pPr marL="1254125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800" kern="1200">
          <a:solidFill>
            <a:schemeClr val="tx1"/>
          </a:solidFill>
          <a:latin typeface="Times New Roman" panose="02020603050405020304" pitchFamily="18" charset="0"/>
          <a:ea typeface="ＭＳ Ｐゴシック" pitchFamily="34" charset="-128"/>
          <a:cs typeface="Times New Roman" panose="02020603050405020304" pitchFamily="18" charset="0"/>
        </a:defRPr>
      </a:lvl4pPr>
      <a:lvl5pPr marL="1601788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800" kern="1200">
          <a:solidFill>
            <a:schemeClr val="tx1"/>
          </a:solidFill>
          <a:latin typeface="Times New Roman" panose="02020603050405020304" pitchFamily="18" charset="0"/>
          <a:ea typeface="ＭＳ Ｐゴシック" pitchFamily="34" charset="-128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4C5_6705F8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312556-1546-40C9-BB30-D5FD0DB1E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Sawsan Shukri, PhD Student</a:t>
            </a:r>
          </a:p>
          <a:p>
            <a:r>
              <a:rPr lang="en-US" dirty="0"/>
              <a:t>Nabila Elbeheiry, Research Assistant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F55BF-B581-40ED-98CB-D48969EB69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5G Connected and Photovoltaic Powered Next Generation Greenhouses for Food Security [5GPPGH] – Sensor node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E76CC-1405-4617-8154-0A44B863DA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1</a:t>
            </a:fld>
            <a:endParaRPr lang="en-US" dirty="0">
              <a:ea typeface="ＭＳ Ｐゴシック" pitchFamily="34" charset="-128"/>
            </a:endParaRPr>
          </a:p>
        </p:txBody>
      </p:sp>
      <p:pic>
        <p:nvPicPr>
          <p:cNvPr id="94" name="Picture Placeholder 93">
            <a:extLst>
              <a:ext uri="{FF2B5EF4-FFF2-40B4-BE49-F238E27FC236}">
                <a16:creationId xmlns:a16="http://schemas.microsoft.com/office/drawing/2014/main" id="{AAF063A7-8E16-46BD-9814-184A66561EF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1" r="12321"/>
          <a:stretch>
            <a:fillRect/>
          </a:stretch>
        </p:blipFill>
        <p:spPr/>
      </p:pic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A35874A4-C9DE-4CA1-955F-D6896C8F20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4" r="12184"/>
          <a:stretch>
            <a:fillRect/>
          </a:stretch>
        </p:blipFill>
        <p:spPr/>
      </p:pic>
      <p:pic>
        <p:nvPicPr>
          <p:cNvPr id="92" name="Picture Placeholder 91">
            <a:extLst>
              <a:ext uri="{FF2B5EF4-FFF2-40B4-BE49-F238E27FC236}">
                <a16:creationId xmlns:a16="http://schemas.microsoft.com/office/drawing/2014/main" id="{09D9A98B-D512-43A9-BA0A-9F32901D7A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" r="7486"/>
          <a:stretch>
            <a:fillRect/>
          </a:stretch>
        </p:blipFill>
        <p:spPr/>
      </p:pic>
      <p:pic>
        <p:nvPicPr>
          <p:cNvPr id="102" name="Picture Placeholder 101">
            <a:extLst>
              <a:ext uri="{FF2B5EF4-FFF2-40B4-BE49-F238E27FC236}">
                <a16:creationId xmlns:a16="http://schemas.microsoft.com/office/drawing/2014/main" id="{53A0A85A-6D51-433F-BD32-FBA1409659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5" r="114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3610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B10D8-8DF1-4811-AF9E-EC58558E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 Install Arduino 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F246E-F22B-4B5C-8F9F-B5EE8EFAF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https://www.arduino.cc/en/software</a:t>
            </a:r>
            <a:r>
              <a:rPr lang="en-US" dirty="0"/>
              <a:t> </a:t>
            </a:r>
          </a:p>
          <a:p>
            <a:r>
              <a:rPr lang="en-US" dirty="0"/>
              <a:t>Under download options choose your operating system installer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downloading and installing the IDE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BEE38C-8626-4D62-B04C-A5BA7AA18879}"/>
              </a:ext>
            </a:extLst>
          </p:cNvPr>
          <p:cNvGrpSpPr/>
          <p:nvPr/>
        </p:nvGrpSpPr>
        <p:grpSpPr>
          <a:xfrm>
            <a:off x="1752600" y="2567940"/>
            <a:ext cx="4654002" cy="2438400"/>
            <a:chOff x="1752600" y="2567940"/>
            <a:chExt cx="4654002" cy="24384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62922B-CD00-41BF-9AE9-DEF155376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2567940"/>
              <a:ext cx="4654002" cy="24384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DCA3D0-C2F1-4FC8-931A-A24C5EE3C3F3}"/>
                </a:ext>
              </a:extLst>
            </p:cNvPr>
            <p:cNvSpPr/>
            <p:nvPr/>
          </p:nvSpPr>
          <p:spPr>
            <a:xfrm>
              <a:off x="4343400" y="3810000"/>
              <a:ext cx="1066800" cy="11658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516B6-7AFA-530F-64F4-ED596C8528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640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2336-0F06-4BDF-A1C0-0D98FB1A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2- Put libraries in the default library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44FBF-D34A-47F7-885E-880F33E4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43000"/>
            <a:ext cx="4438050" cy="4876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 the Arduino IDE, go to files, preferences and copy the default folder path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Paste the default folder path in your windows file explorer and go to libraries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Copy all the provided libraries and paste them in the default folder path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9E37B9-DF61-4340-A3C9-F33EA274B9DF}"/>
              </a:ext>
            </a:extLst>
          </p:cNvPr>
          <p:cNvGrpSpPr/>
          <p:nvPr/>
        </p:nvGrpSpPr>
        <p:grpSpPr>
          <a:xfrm>
            <a:off x="5943600" y="455956"/>
            <a:ext cx="2982360" cy="2024601"/>
            <a:chOff x="2017026" y="2270121"/>
            <a:chExt cx="3591873" cy="24611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6B9A34-4B6F-468A-AE86-95B76866FA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333" t="-514" r="32012" b="60687"/>
            <a:stretch/>
          </p:blipFill>
          <p:spPr>
            <a:xfrm>
              <a:off x="2117696" y="2270121"/>
              <a:ext cx="3491203" cy="2461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44A017-3AD9-460A-919F-F40CC1794F5E}"/>
                </a:ext>
              </a:extLst>
            </p:cNvPr>
            <p:cNvSpPr/>
            <p:nvPr/>
          </p:nvSpPr>
          <p:spPr>
            <a:xfrm>
              <a:off x="2017026" y="3676162"/>
              <a:ext cx="868511" cy="2543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5ADFEE-08A0-47D4-9042-05250662D065}"/>
              </a:ext>
            </a:extLst>
          </p:cNvPr>
          <p:cNvGrpSpPr/>
          <p:nvPr/>
        </p:nvGrpSpPr>
        <p:grpSpPr>
          <a:xfrm>
            <a:off x="5630266" y="2560332"/>
            <a:ext cx="3254654" cy="1891668"/>
            <a:chOff x="5000625" y="3144035"/>
            <a:chExt cx="3914775" cy="235566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8BFCFE-2AD5-43E6-A724-7F299A166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0625" y="3144035"/>
              <a:ext cx="3914775" cy="235566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1F6C9B-6F2B-478D-9AA5-2DB20183B05D}"/>
                </a:ext>
              </a:extLst>
            </p:cNvPr>
            <p:cNvSpPr/>
            <p:nvPr/>
          </p:nvSpPr>
          <p:spPr>
            <a:xfrm>
              <a:off x="5000625" y="3538728"/>
              <a:ext cx="3914775" cy="1188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B308418-652C-4AC9-8D16-CFFEF1BB9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435" y="4551672"/>
            <a:ext cx="3582315" cy="2024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2018CA-9149-43DD-88AF-11790F8F3BB0}"/>
              </a:ext>
            </a:extLst>
          </p:cNvPr>
          <p:cNvSpPr txBox="1"/>
          <p:nvPr/>
        </p:nvSpPr>
        <p:spPr>
          <a:xfrm>
            <a:off x="4296451" y="235503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Default folder path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FCC1F-E483-40FD-B0F4-5F2E6176A6AC}"/>
              </a:ext>
            </a:extLst>
          </p:cNvPr>
          <p:cNvCxnSpPr>
            <a:cxnSpLocks/>
          </p:cNvCxnSpPr>
          <p:nvPr/>
        </p:nvCxnSpPr>
        <p:spPr>
          <a:xfrm>
            <a:off x="5466435" y="2667000"/>
            <a:ext cx="163831" cy="1982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AB61321-CEC3-45A9-F144-D7D5490916D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161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4663E-8A04-41FA-8F88-2ECFDF4B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3-Upload firmware to the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1AAE6-2983-4817-877B-3E5B32B07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43000"/>
            <a:ext cx="8763000" cy="4876800"/>
          </a:xfrm>
        </p:spPr>
        <p:txBody>
          <a:bodyPr/>
          <a:lstStyle/>
          <a:p>
            <a:r>
              <a:rPr lang="en-US" sz="2400" dirty="0"/>
              <a:t>Open the Arduino file you want</a:t>
            </a:r>
          </a:p>
          <a:p>
            <a:r>
              <a:rPr lang="en-US" sz="2400" dirty="0"/>
              <a:t> to upload</a:t>
            </a:r>
          </a:p>
          <a:p>
            <a:endParaRPr lang="en-US" sz="1050" dirty="0"/>
          </a:p>
          <a:p>
            <a:r>
              <a:rPr lang="en-US" sz="2400" dirty="0"/>
              <a:t>Under tools make sure board is selected as mMega2560 and the right communication port is selected  </a:t>
            </a:r>
          </a:p>
          <a:p>
            <a:r>
              <a:rPr lang="en-US" sz="2400" dirty="0"/>
              <a:t>Press upload and observe your sketch being compiling and uploading to the system </a:t>
            </a:r>
          </a:p>
          <a:p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388A14-88F1-4832-A061-12719F221755}"/>
              </a:ext>
            </a:extLst>
          </p:cNvPr>
          <p:cNvGrpSpPr/>
          <p:nvPr/>
        </p:nvGrpSpPr>
        <p:grpSpPr>
          <a:xfrm>
            <a:off x="5518048" y="0"/>
            <a:ext cx="3657600" cy="2333625"/>
            <a:chOff x="685800" y="1905000"/>
            <a:chExt cx="4724400" cy="2514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2DF913-FDC7-4985-8A2F-7B8F262E8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30696" b="67121"/>
            <a:stretch/>
          </p:blipFill>
          <p:spPr>
            <a:xfrm>
              <a:off x="685800" y="1905000"/>
              <a:ext cx="4724400" cy="25146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9299E4-E954-4560-8872-8E3E9F3D5A69}"/>
                </a:ext>
              </a:extLst>
            </p:cNvPr>
            <p:cNvSpPr/>
            <p:nvPr/>
          </p:nvSpPr>
          <p:spPr>
            <a:xfrm>
              <a:off x="1219200" y="3276600"/>
              <a:ext cx="2362200" cy="152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60A590-A8BE-4482-B355-BB772491D0A7}"/>
                </a:ext>
              </a:extLst>
            </p:cNvPr>
            <p:cNvSpPr/>
            <p:nvPr/>
          </p:nvSpPr>
          <p:spPr>
            <a:xfrm>
              <a:off x="1219200" y="3429000"/>
              <a:ext cx="2362200" cy="152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517C2D-5B89-4BE5-9A98-B346B3308A95}"/>
                </a:ext>
              </a:extLst>
            </p:cNvPr>
            <p:cNvSpPr/>
            <p:nvPr/>
          </p:nvSpPr>
          <p:spPr>
            <a:xfrm>
              <a:off x="3352800" y="4114800"/>
              <a:ext cx="1600200" cy="2050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522BEE-98FA-404E-A31A-94D640AA8069}"/>
              </a:ext>
            </a:extLst>
          </p:cNvPr>
          <p:cNvGrpSpPr/>
          <p:nvPr/>
        </p:nvGrpSpPr>
        <p:grpSpPr>
          <a:xfrm>
            <a:off x="0" y="3878898"/>
            <a:ext cx="9144000" cy="2837959"/>
            <a:chOff x="0" y="3878898"/>
            <a:chExt cx="9144000" cy="283795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BCFF16-55CD-46CF-AE82-22D09C835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78898"/>
              <a:ext cx="9144000" cy="283795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96E3F3-4822-4E7B-A9B1-D89E1CCFB084}"/>
                </a:ext>
              </a:extLst>
            </p:cNvPr>
            <p:cNvSpPr/>
            <p:nvPr/>
          </p:nvSpPr>
          <p:spPr>
            <a:xfrm>
              <a:off x="152400" y="4038600"/>
              <a:ext cx="228600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7D1354-C235-4C23-9E6D-8135225DCA39}"/>
                </a:ext>
              </a:extLst>
            </p:cNvPr>
            <p:cNvSpPr/>
            <p:nvPr/>
          </p:nvSpPr>
          <p:spPr>
            <a:xfrm>
              <a:off x="0" y="5867400"/>
              <a:ext cx="9144000" cy="76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8D941-B181-A00A-8491-2A93A32AEA5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659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635A2-893E-433A-A167-C4260AF69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4-Monitor from the serial monitor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FD98D-6F11-4795-B93D-9A2942C25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43000"/>
            <a:ext cx="5410200" cy="4876800"/>
          </a:xfrm>
        </p:spPr>
        <p:txBody>
          <a:bodyPr/>
          <a:lstStyle/>
          <a:p>
            <a:r>
              <a:rPr lang="en-US" dirty="0"/>
              <a:t>Under tools, choose serial monitor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serial monitor set the baud rate to 115200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61B627-5FFF-4559-B3D4-9BF9A53697E6}"/>
              </a:ext>
            </a:extLst>
          </p:cNvPr>
          <p:cNvGrpSpPr/>
          <p:nvPr/>
        </p:nvGrpSpPr>
        <p:grpSpPr>
          <a:xfrm>
            <a:off x="5943600" y="1066800"/>
            <a:ext cx="2520142" cy="2038350"/>
            <a:chOff x="5943600" y="1066800"/>
            <a:chExt cx="2520142" cy="20383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111268-033D-4BDC-BF01-22B33A385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35833" b="63333"/>
            <a:stretch/>
          </p:blipFill>
          <p:spPr>
            <a:xfrm>
              <a:off x="5943600" y="1066800"/>
              <a:ext cx="2520142" cy="20383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B49B20-31BF-49E7-8A17-780436E86481}"/>
                </a:ext>
              </a:extLst>
            </p:cNvPr>
            <p:cNvSpPr/>
            <p:nvPr/>
          </p:nvSpPr>
          <p:spPr>
            <a:xfrm>
              <a:off x="6324600" y="1600200"/>
              <a:ext cx="1828800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64FA48-2CD5-4FEE-AB73-D8D39673A78E}"/>
              </a:ext>
            </a:extLst>
          </p:cNvPr>
          <p:cNvGrpSpPr/>
          <p:nvPr/>
        </p:nvGrpSpPr>
        <p:grpSpPr>
          <a:xfrm>
            <a:off x="5746346" y="3409950"/>
            <a:ext cx="2914650" cy="2581275"/>
            <a:chOff x="5746346" y="3409950"/>
            <a:chExt cx="2914650" cy="25812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213094-11CB-4E48-AD27-80251ADBA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6346" y="3409950"/>
              <a:ext cx="2914650" cy="25812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3D3646-4F56-4308-A8AA-05A55462DA46}"/>
                </a:ext>
              </a:extLst>
            </p:cNvPr>
            <p:cNvSpPr/>
            <p:nvPr/>
          </p:nvSpPr>
          <p:spPr>
            <a:xfrm>
              <a:off x="7696200" y="5806440"/>
              <a:ext cx="533400" cy="1847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8D93E-43F9-BFF2-4997-CF8DAE5717B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37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EE9BC-0C0E-4472-B174-4DDFD8A4D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Interface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38D0DA-50BB-4AF1-8B69-FE74EDCDA29B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1088700"/>
          <a:ext cx="8686800" cy="52861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2332645186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1250438341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329856515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62316668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99092471"/>
                    </a:ext>
                  </a:extLst>
                </a:gridCol>
              </a:tblGrid>
              <a:tr h="6099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ThingSpeak</a:t>
                      </a:r>
                      <a:r>
                        <a:rPr lang="en-US" dirty="0"/>
                        <a:t> Native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ThingSpeak</a:t>
                      </a:r>
                      <a:r>
                        <a:rPr lang="en-US" dirty="0"/>
                        <a:t> JSON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977589"/>
                  </a:ext>
                </a:extLst>
              </a:tr>
              <a:tr h="8712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Free version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Academic Subscription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Free version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Academic Subscription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764049"/>
                  </a:ext>
                </a:extLst>
              </a:tr>
              <a:tr h="609905">
                <a:tc>
                  <a:txBody>
                    <a:bodyPr/>
                    <a:lstStyle/>
                    <a:p>
                      <a:r>
                        <a:rPr lang="en-US" dirty="0"/>
                        <a:t>Libraries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err="1"/>
                        <a:t>WiFiEsp.h</a:t>
                      </a:r>
                      <a:r>
                        <a:rPr lang="en-US" dirty="0"/>
                        <a:t> and </a:t>
                      </a:r>
                    </a:p>
                    <a:p>
                      <a:r>
                        <a:rPr lang="en-US" dirty="0" err="1"/>
                        <a:t>ThingSpeak.h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err="1"/>
                        <a:t>WiFiEsp.h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193280"/>
                  </a:ext>
                </a:extLst>
              </a:tr>
              <a:tr h="8712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Message update interval limit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Every second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Every 15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Every 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Every 15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145079"/>
                  </a:ext>
                </a:extLst>
              </a:tr>
              <a:tr h="581427">
                <a:tc>
                  <a:txBody>
                    <a:bodyPr/>
                    <a:lstStyle/>
                    <a:p>
                      <a:r>
                        <a:rPr lang="en-US" dirty="0"/>
                        <a:t>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Requires date/time stamp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95693"/>
                  </a:ext>
                </a:extLst>
              </a:tr>
              <a:tr h="1132680">
                <a:tc>
                  <a:txBody>
                    <a:bodyPr/>
                    <a:lstStyle/>
                    <a:p>
                      <a:r>
                        <a:rPr lang="en-US" dirty="0"/>
                        <a:t>Advantages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Optimized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Universal format (create payload data which is portable to other clouds)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49249"/>
                  </a:ext>
                </a:extLst>
              </a:tr>
              <a:tr h="406999">
                <a:tc>
                  <a:txBody>
                    <a:bodyPr/>
                    <a:lstStyle/>
                    <a:p>
                      <a:r>
                        <a:rPr lang="en-US" dirty="0"/>
                        <a:t>Limitations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Built around </a:t>
                      </a:r>
                      <a:r>
                        <a:rPr lang="en-US" dirty="0" err="1"/>
                        <a:t>ThingSpeak</a:t>
                      </a:r>
                      <a:r>
                        <a:rPr lang="en-US" dirty="0"/>
                        <a:t> cloud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Huge Data size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52913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D038A9-876D-CFBA-B246-CD8952E30E3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4446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4C0AC-39F1-4131-99A8-477247B5E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D25A24-46B0-4A21-97DD-41C77A50B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85231"/>
            <a:ext cx="8839200" cy="4792337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715350-19ED-D78C-B7EB-1548E281C7B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52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55B8-E14E-4691-9FBD-3112FC0B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Slides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438417-8FCB-45D2-A35B-9D552402658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94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Digital light intensity sensor</a:t>
            </a:r>
          </a:p>
          <a:p>
            <a:pPr lvl="1"/>
            <a:r>
              <a:rPr lang="en-US" sz="2800" dirty="0"/>
              <a:t>Supplied with 3.3 to 6V</a:t>
            </a:r>
          </a:p>
          <a:p>
            <a:pPr lvl="1"/>
            <a:r>
              <a:rPr lang="en-US" sz="2800" dirty="0"/>
              <a:t>I2C communication</a:t>
            </a:r>
          </a:p>
          <a:p>
            <a:pPr lvl="1"/>
            <a:r>
              <a:rPr lang="en-US" sz="2800" dirty="0"/>
              <a:t>I2C SCL Clock Frequency 400kHz</a:t>
            </a:r>
          </a:p>
          <a:p>
            <a:pPr marL="233362" lvl="1" indent="0">
              <a:buNone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F893A7-531B-47C0-A716-AFDDB9F6D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511290"/>
            <a:ext cx="1371600" cy="106956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7EC1A-98B3-34D0-5F10-DF7E2B315AF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780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7B4D1-8874-4298-9172-3EE275ADB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457200"/>
            <a:ext cx="1047601" cy="10736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PIR Sensor</a:t>
            </a:r>
          </a:p>
          <a:p>
            <a:pPr lvl="1"/>
            <a:r>
              <a:rPr lang="en-US" sz="2800" dirty="0"/>
              <a:t>Supplied with 0 to 3.6V</a:t>
            </a:r>
          </a:p>
          <a:p>
            <a:pPr lvl="1"/>
            <a:r>
              <a:rPr lang="en-US" sz="2800" dirty="0"/>
              <a:t>Outputs a digital signal </a:t>
            </a:r>
          </a:p>
          <a:p>
            <a:pPr lvl="1"/>
            <a:r>
              <a:rPr lang="en-US" sz="2800" dirty="0"/>
              <a:t>Time based operating frequency: 16kHz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5DA1C-4240-1B33-7A98-18DF3725FDD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49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Capacitive soil moisture sensor </a:t>
            </a:r>
          </a:p>
          <a:p>
            <a:pPr lvl="1"/>
            <a:r>
              <a:rPr lang="en-US" sz="2800" dirty="0"/>
              <a:t>Supplied with 3.3 to 5.5V</a:t>
            </a:r>
          </a:p>
          <a:p>
            <a:pPr lvl="1"/>
            <a:r>
              <a:rPr lang="en-US" sz="2800" dirty="0"/>
              <a:t>Outputs an analog signal</a:t>
            </a:r>
          </a:p>
          <a:p>
            <a:pPr lvl="1"/>
            <a:r>
              <a:rPr lang="en-US" sz="2800" dirty="0"/>
              <a:t>XH2.54-3P connectors </a:t>
            </a:r>
          </a:p>
          <a:p>
            <a:pPr lvl="1"/>
            <a:r>
              <a:rPr lang="en-US" sz="2800" dirty="0"/>
              <a:t>For calibration:</a:t>
            </a:r>
          </a:p>
          <a:p>
            <a:pPr lvl="2"/>
            <a:r>
              <a:rPr lang="en-US" sz="2400" dirty="0"/>
              <a:t>Set the value when the probe is exposed to the air to 0%RH” </a:t>
            </a:r>
          </a:p>
          <a:p>
            <a:pPr lvl="2"/>
            <a:r>
              <a:rPr lang="en-US" sz="2400" dirty="0"/>
              <a:t>Set the value when the probe is placed in a cup of water to 100%RH” </a:t>
            </a:r>
          </a:p>
          <a:p>
            <a:pPr lvl="1"/>
            <a:endParaRPr lang="en-US" sz="2800" dirty="0"/>
          </a:p>
        </p:txBody>
      </p:sp>
      <p:pic>
        <p:nvPicPr>
          <p:cNvPr id="1026" name="Picture 2" descr="https://nettigo.eu/system/images/3876/original.JPG?1620642789">
            <a:extLst>
              <a:ext uri="{FF2B5EF4-FFF2-40B4-BE49-F238E27FC236}">
                <a16:creationId xmlns:a16="http://schemas.microsoft.com/office/drawing/2014/main" id="{E1166362-422D-4B52-95E8-819A0F728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5" t="-222" r="20417" b="222"/>
          <a:stretch/>
        </p:blipFill>
        <p:spPr bwMode="auto">
          <a:xfrm>
            <a:off x="7464163" y="381000"/>
            <a:ext cx="1226074" cy="119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7AE19-6A0D-7039-52EC-57F1EF0518F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589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9A8E3-167D-53A6-AED4-B8F7E385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Texas A&amp;M Team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8B05E8-E419-8EDB-FCE8-FC3BDEE88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Sajida Yazjeen</a:t>
            </a:r>
          </a:p>
          <a:p>
            <a:r>
              <a:rPr lang="en-US" sz="2400" dirty="0"/>
              <a:t>Research Assistant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35ACE6-5AFF-786E-23B3-5024E5FCC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Nabila </a:t>
            </a:r>
            <a:r>
              <a:rPr lang="en-US" dirty="0" err="1"/>
              <a:t>ElBeheiry</a:t>
            </a:r>
            <a:endParaRPr lang="en-US" dirty="0"/>
          </a:p>
          <a:p>
            <a:r>
              <a:rPr lang="en-US" sz="2400" dirty="0"/>
              <a:t>MS student TAMU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30734B-B30B-820A-7CE5-3A1770FF5F1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9CF728B-8227-C5C7-ECD2-186FE0B7E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362200"/>
            <a:ext cx="3048000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47D35E-A49D-60DE-F49C-B05E6A62A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" r="4219"/>
          <a:stretch/>
        </p:blipFill>
        <p:spPr>
          <a:xfrm>
            <a:off x="924232" y="2362200"/>
            <a:ext cx="27908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48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Resistive soil moisture sensor </a:t>
            </a:r>
          </a:p>
          <a:p>
            <a:pPr lvl="1"/>
            <a:r>
              <a:rPr lang="en-US" sz="2800" dirty="0"/>
              <a:t>Supplied with 3.3 to 5.5V</a:t>
            </a:r>
          </a:p>
          <a:p>
            <a:pPr lvl="1"/>
            <a:r>
              <a:rPr lang="en-US" sz="2800" dirty="0"/>
              <a:t>Outputs an analog signal</a:t>
            </a:r>
          </a:p>
          <a:p>
            <a:pPr lvl="1"/>
            <a:r>
              <a:rPr lang="en-US" sz="2800" dirty="0"/>
              <a:t>XH2.54-3P connectors </a:t>
            </a:r>
          </a:p>
          <a:p>
            <a:pPr lvl="1"/>
            <a:r>
              <a:rPr lang="en-US" sz="2800" dirty="0"/>
              <a:t>For calibration:</a:t>
            </a:r>
          </a:p>
          <a:p>
            <a:pPr lvl="2"/>
            <a:r>
              <a:rPr lang="en-US" sz="2400" dirty="0"/>
              <a:t>Set the value when the probe is exposed to the air to 0%RH” </a:t>
            </a:r>
          </a:p>
          <a:p>
            <a:pPr lvl="2"/>
            <a:r>
              <a:rPr lang="en-US" sz="2400" dirty="0"/>
              <a:t>Set the value when the probe is placed in a cup of water to 100%RH” </a:t>
            </a:r>
          </a:p>
          <a:p>
            <a:pPr marL="233362" lvl="1" indent="0">
              <a:buNone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FCD3B7-71C1-4380-B2CD-9F72AEE16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248908"/>
            <a:ext cx="1485899" cy="14858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0A968-75D1-0E1D-F66E-7C60DA80332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35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Co2  air quality gas sensor module</a:t>
            </a:r>
          </a:p>
          <a:p>
            <a:pPr lvl="1"/>
            <a:r>
              <a:rPr lang="en-US" sz="2800" dirty="0"/>
              <a:t>Supplied with 3 to 5V</a:t>
            </a:r>
          </a:p>
          <a:p>
            <a:pPr lvl="1"/>
            <a:r>
              <a:rPr lang="en-US" sz="2800" dirty="0"/>
              <a:t>I2C communication</a:t>
            </a:r>
          </a:p>
          <a:p>
            <a:pPr lvl="1"/>
            <a:r>
              <a:rPr lang="en-US" sz="2800" dirty="0"/>
              <a:t>Frequency of I2C bus supported 100 kHz</a:t>
            </a:r>
          </a:p>
          <a:p>
            <a:pPr lvl="1"/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0FF3A-845F-4512-AD5C-CD70D99824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99" y="533400"/>
            <a:ext cx="1336313" cy="107031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6F1DB-8A50-0B61-63F4-A28D85377DC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426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DHT11 Temperature and Humidity Sensor</a:t>
            </a:r>
          </a:p>
          <a:p>
            <a:pPr lvl="1"/>
            <a:r>
              <a:rPr lang="en-US" sz="2800" dirty="0"/>
              <a:t>Sampled at a maximum rate of 1 second</a:t>
            </a:r>
          </a:p>
          <a:p>
            <a:pPr lvl="1"/>
            <a:r>
              <a:rPr lang="en-US" sz="2800" dirty="0"/>
              <a:t>Analog interface to Arduino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4453B6-A839-4E3F-A73F-60EDB9C870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668640"/>
            <a:ext cx="1121608" cy="64091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1B972-09B2-73DA-6988-1A3F43E39B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595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Real Time Clock</a:t>
            </a:r>
          </a:p>
          <a:p>
            <a:pPr lvl="1"/>
            <a:r>
              <a:rPr lang="en-US" sz="2800" dirty="0"/>
              <a:t>I2C communication</a:t>
            </a:r>
          </a:p>
          <a:p>
            <a:pPr lvl="1"/>
            <a:r>
              <a:rPr lang="en-US" sz="2800" dirty="0"/>
              <a:t>Fast (400kHz) I2C interface</a:t>
            </a:r>
          </a:p>
          <a:p>
            <a:pPr lvl="1"/>
            <a:r>
              <a:rPr lang="en-US" sz="2800" dirty="0"/>
              <a:t>Comes with a 3V battery</a:t>
            </a:r>
          </a:p>
          <a:p>
            <a:pPr lvl="1"/>
            <a:r>
              <a:rPr lang="en-US" sz="2800" dirty="0"/>
              <a:t>Requires 1 time manual synchronization 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C3DD22-D6DF-47D8-A03C-713ACC4070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4" t="4286" r="22923" b="11143"/>
          <a:stretch/>
        </p:blipFill>
        <p:spPr>
          <a:xfrm>
            <a:off x="7356904" y="386051"/>
            <a:ext cx="1440591" cy="123957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8357F-3BBE-AB4C-4779-83BC0E88712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689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RS485 to TTL board</a:t>
            </a:r>
          </a:p>
          <a:p>
            <a:pPr lvl="1"/>
            <a:r>
              <a:rPr lang="en-US" sz="2800" dirty="0"/>
              <a:t>Supplied with 5V</a:t>
            </a:r>
          </a:p>
          <a:p>
            <a:pPr lvl="1"/>
            <a:r>
              <a:rPr lang="en-US" sz="2800" dirty="0"/>
              <a:t>Transmit up to 2.5Mbps</a:t>
            </a:r>
          </a:p>
        </p:txBody>
      </p:sp>
      <p:pic>
        <p:nvPicPr>
          <p:cNvPr id="4098" name="Picture 2" descr="https://m.media-amazon.com/images/I/61FpiuI3MbL._SL1001_.jpg">
            <a:extLst>
              <a:ext uri="{FF2B5EF4-FFF2-40B4-BE49-F238E27FC236}">
                <a16:creationId xmlns:a16="http://schemas.microsoft.com/office/drawing/2014/main" id="{05205EF7-83C3-456C-9A21-9FB17D699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28600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78088-9C54-5B9F-D7BE-26A4BD8B86D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26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err="1"/>
              <a:t>Xinwoer</a:t>
            </a:r>
            <a:r>
              <a:rPr lang="en-US" sz="3200" dirty="0"/>
              <a:t>  soil NPK sensor</a:t>
            </a:r>
          </a:p>
          <a:p>
            <a:pPr lvl="1"/>
            <a:r>
              <a:rPr lang="en-US" sz="2800" dirty="0"/>
              <a:t>Supplied with 12 to 24V</a:t>
            </a:r>
          </a:p>
          <a:p>
            <a:pPr lvl="1"/>
            <a:r>
              <a:rPr lang="en-US" sz="2800" dirty="0"/>
              <a:t>RS485 communication </a:t>
            </a:r>
          </a:p>
          <a:p>
            <a:pPr lvl="1"/>
            <a:r>
              <a:rPr lang="en-US" sz="2800" dirty="0"/>
              <a:t>Variable baud rate: 2400/4800/9600</a:t>
            </a:r>
          </a:p>
          <a:p>
            <a:pPr lvl="1"/>
            <a:r>
              <a:rPr lang="en-US" sz="2800" dirty="0"/>
              <a:t>Can be used with multiple sensors in a 485 bus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3074" name="Picture 2" descr="https://m.media-amazon.com/images/I/51EDCJTlbLL._AC_SL1001_.jpg">
            <a:extLst>
              <a:ext uri="{FF2B5EF4-FFF2-40B4-BE49-F238E27FC236}">
                <a16:creationId xmlns:a16="http://schemas.microsoft.com/office/drawing/2014/main" id="{4ABE20D7-8B7D-4C3C-A347-0D52E8820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50" y="528461"/>
            <a:ext cx="1466850" cy="9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5469F-7442-7CBE-B901-33B9C3BAC53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02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98120"/>
            <a:ext cx="8686800" cy="640080"/>
          </a:xfrm>
        </p:spPr>
        <p:txBody>
          <a:bodyPr/>
          <a:lstStyle/>
          <a:p>
            <a:r>
              <a:rPr lang="en-US" dirty="0"/>
              <a:t>Sensor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err="1"/>
              <a:t>Xinwoer</a:t>
            </a:r>
            <a:r>
              <a:rPr lang="en-US" sz="3200" dirty="0"/>
              <a:t>  soil PH sensor V2.0</a:t>
            </a:r>
          </a:p>
          <a:p>
            <a:pPr lvl="1"/>
            <a:r>
              <a:rPr lang="en-US" sz="2800" dirty="0"/>
              <a:t>Supplied with 12 to 24V</a:t>
            </a:r>
          </a:p>
          <a:p>
            <a:pPr lvl="1"/>
            <a:r>
              <a:rPr lang="en-US" sz="2800" dirty="0"/>
              <a:t>RS485 communication </a:t>
            </a:r>
          </a:p>
          <a:p>
            <a:pPr lvl="1"/>
            <a:r>
              <a:rPr lang="en-US" sz="2800" dirty="0"/>
              <a:t>Variable baud rate: 2400/4800/9600</a:t>
            </a:r>
          </a:p>
          <a:p>
            <a:pPr lvl="1"/>
            <a:r>
              <a:rPr lang="en-US" sz="2800" dirty="0"/>
              <a:t>Can be used with multiple sensors in a 485 bus</a:t>
            </a:r>
          </a:p>
          <a:p>
            <a:pPr marL="233362" lvl="1" indent="0">
              <a:buNone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2050" name="Picture 2" descr="Xinwoer 12-24V DC Soil Moisture Sensor,0-10V Output Waterproof Greenhouse Soil  Moisture Humidity Sensor Tester Meter,Corrosion Resistance, Vacuum Filling  and Sealing : Amazon.co.uk: Garden &amp; Outdoors">
            <a:extLst>
              <a:ext uri="{FF2B5EF4-FFF2-40B4-BE49-F238E27FC236}">
                <a16:creationId xmlns:a16="http://schemas.microsoft.com/office/drawing/2014/main" id="{CA24FDAF-AB70-4DDC-8A9D-BB13E2C29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598569" y="336839"/>
            <a:ext cx="957262" cy="137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C4BA8-4206-38A4-F88E-40A678FF97F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992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260AF-C639-4F06-8102-85685EE9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98120"/>
            <a:ext cx="8686800" cy="640080"/>
          </a:xfrm>
        </p:spPr>
        <p:txBody>
          <a:bodyPr/>
          <a:lstStyle/>
          <a:p>
            <a:r>
              <a:rPr lang="en-US" dirty="0"/>
              <a:t>Sensor Node Development Testbed Status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C7CCBF-4854-4A30-8D56-9F8276353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674054"/>
              </p:ext>
            </p:extLst>
          </p:nvPr>
        </p:nvGraphicFramePr>
        <p:xfrm>
          <a:off x="228600" y="1524000"/>
          <a:ext cx="8763000" cy="44184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4300">
                  <a:extLst>
                    <a:ext uri="{9D8B030D-6E8A-4147-A177-3AD203B41FA5}">
                      <a16:colId xmlns:a16="http://schemas.microsoft.com/office/drawing/2014/main" val="2216732497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3257421489"/>
                    </a:ext>
                  </a:extLst>
                </a:gridCol>
              </a:tblGrid>
              <a:tr h="299072">
                <a:tc>
                  <a:txBody>
                    <a:bodyPr/>
                    <a:lstStyle/>
                    <a:p>
                      <a:r>
                        <a:rPr lang="en-US" b="1" dirty="0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985045"/>
                  </a:ext>
                </a:extLst>
              </a:tr>
              <a:tr h="299072">
                <a:tc>
                  <a:txBody>
                    <a:bodyPr/>
                    <a:lstStyle/>
                    <a:p>
                      <a:r>
                        <a:rPr lang="en-US" dirty="0"/>
                        <a:t>Digital light intensity sensor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Function calls integrated into a </a:t>
                      </a:r>
                      <a:r>
                        <a:rPr lang="en-US" dirty="0" err="1"/>
                        <a:t>SensorNode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66696"/>
                  </a:ext>
                </a:extLst>
              </a:tr>
              <a:tr h="299072">
                <a:tc>
                  <a:txBody>
                    <a:bodyPr/>
                    <a:lstStyle/>
                    <a:p>
                      <a:r>
                        <a:rPr lang="en-US" dirty="0"/>
                        <a:t>PIR sensor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Function calls integrated into a </a:t>
                      </a:r>
                      <a:r>
                        <a:rPr lang="en-US" dirty="0" err="1"/>
                        <a:t>SensorNode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05017"/>
                  </a:ext>
                </a:extLst>
              </a:tr>
              <a:tr h="464531">
                <a:tc>
                  <a:txBody>
                    <a:bodyPr/>
                    <a:lstStyle/>
                    <a:p>
                      <a:r>
                        <a:rPr lang="en-US" dirty="0"/>
                        <a:t>Capacitive soil moisture sensor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REAPERLab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SensorNode</a:t>
                      </a:r>
                      <a:r>
                        <a:rPr lang="en-US" dirty="0"/>
                        <a:t> tested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854534"/>
                  </a:ext>
                </a:extLst>
              </a:tr>
              <a:tr h="464531">
                <a:tc>
                  <a:txBody>
                    <a:bodyPr/>
                    <a:lstStyle/>
                    <a:p>
                      <a:r>
                        <a:rPr lang="en-US" dirty="0"/>
                        <a:t>Resistive soil moisture sensor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Function calls integrated into a </a:t>
                      </a:r>
                      <a:r>
                        <a:rPr lang="en-US" dirty="0" err="1"/>
                        <a:t>SensorNode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745946"/>
                  </a:ext>
                </a:extLst>
              </a:tr>
              <a:tr h="464531">
                <a:tc>
                  <a:txBody>
                    <a:bodyPr/>
                    <a:lstStyle/>
                    <a:p>
                      <a:r>
                        <a:rPr lang="en-US" dirty="0"/>
                        <a:t>Co2  air quality gas sensor module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Function calls integrated into a </a:t>
                      </a:r>
                      <a:r>
                        <a:rPr lang="en-US" dirty="0" err="1"/>
                        <a:t>SensorNode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839875"/>
                  </a:ext>
                </a:extLst>
              </a:tr>
              <a:tr h="464531">
                <a:tc>
                  <a:txBody>
                    <a:bodyPr/>
                    <a:lstStyle/>
                    <a:p>
                      <a:r>
                        <a:rPr lang="en-US" dirty="0"/>
                        <a:t>Temperature and humidity sensor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REAPERLab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SensorNode</a:t>
                      </a:r>
                      <a:r>
                        <a:rPr lang="en-US" dirty="0"/>
                        <a:t> tested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268094"/>
                  </a:ext>
                </a:extLst>
              </a:tr>
              <a:tr h="299072">
                <a:tc>
                  <a:txBody>
                    <a:bodyPr/>
                    <a:lstStyle/>
                    <a:p>
                      <a:r>
                        <a:rPr lang="en-US" dirty="0"/>
                        <a:t>Real time clock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Function calls integrated into a </a:t>
                      </a:r>
                      <a:r>
                        <a:rPr lang="en-US" dirty="0" err="1"/>
                        <a:t>SensorNode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280593"/>
                  </a:ext>
                </a:extLst>
              </a:tr>
              <a:tr h="299072">
                <a:tc>
                  <a:txBody>
                    <a:bodyPr/>
                    <a:lstStyle/>
                    <a:p>
                      <a:r>
                        <a:rPr lang="en-US" dirty="0"/>
                        <a:t>RS485 to TTL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Function calls are not implemented yet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468419"/>
                  </a:ext>
                </a:extLst>
              </a:tr>
              <a:tr h="299072">
                <a:tc>
                  <a:txBody>
                    <a:bodyPr/>
                    <a:lstStyle/>
                    <a:p>
                      <a:r>
                        <a:rPr lang="en-US" dirty="0"/>
                        <a:t>RS485 to TTL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Function calls are not implemented yet 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29339"/>
                  </a:ext>
                </a:extLst>
              </a:tr>
              <a:tr h="299072">
                <a:tc>
                  <a:txBody>
                    <a:bodyPr/>
                    <a:lstStyle/>
                    <a:p>
                      <a:r>
                        <a:rPr lang="en-US" dirty="0" err="1"/>
                        <a:t>Xinwoer</a:t>
                      </a:r>
                      <a:r>
                        <a:rPr lang="en-US" dirty="0"/>
                        <a:t> soil PH sensor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Function calls are not implemented yet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45615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9D503-D7C1-68BC-AD32-971AE9A18A7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840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B8FD-25AA-453A-99FF-BAFA8283C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SensorNode</a:t>
            </a:r>
            <a:r>
              <a:rPr lang="en-US" dirty="0"/>
              <a:t> Firmware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EBC8C-CAC5-4C7A-9E94-E5ECE302F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876800"/>
          </a:xfrm>
        </p:spPr>
        <p:txBody>
          <a:bodyPr/>
          <a:lstStyle/>
          <a:p>
            <a:r>
              <a:rPr lang="en-US" sz="2400" dirty="0"/>
              <a:t>The firmware is organized into sections:</a:t>
            </a:r>
          </a:p>
          <a:p>
            <a:pPr lvl="1"/>
            <a:r>
              <a:rPr lang="en-US" sz="2000" dirty="0"/>
              <a:t>Initialization</a:t>
            </a:r>
          </a:p>
          <a:p>
            <a:pPr lvl="2"/>
            <a:r>
              <a:rPr lang="en-US" sz="1800" dirty="0"/>
              <a:t>*** used in comments of the code</a:t>
            </a:r>
          </a:p>
          <a:p>
            <a:pPr lvl="2"/>
            <a:r>
              <a:rPr lang="en-US" sz="1800" dirty="0"/>
              <a:t>Setup parameters, assign microcontroller resources</a:t>
            </a:r>
          </a:p>
          <a:p>
            <a:pPr lvl="1"/>
            <a:r>
              <a:rPr lang="en-US" sz="2000" dirty="0"/>
              <a:t>Setup</a:t>
            </a:r>
          </a:p>
          <a:p>
            <a:pPr lvl="2"/>
            <a:r>
              <a:rPr lang="en-US" sz="1800" dirty="0"/>
              <a:t>+++ used in comments of the code</a:t>
            </a:r>
          </a:p>
          <a:p>
            <a:pPr lvl="1"/>
            <a:r>
              <a:rPr lang="en-US" sz="2000" dirty="0"/>
              <a:t>Main loop</a:t>
            </a:r>
          </a:p>
          <a:p>
            <a:pPr lvl="1"/>
            <a:r>
              <a:rPr lang="en-US" sz="2000" dirty="0"/>
              <a:t>Function definitions</a:t>
            </a:r>
          </a:p>
          <a:p>
            <a:pPr lvl="2"/>
            <a:r>
              <a:rPr lang="en-US" sz="1800" dirty="0"/>
              <a:t>--- used in comments of the code</a:t>
            </a:r>
          </a:p>
          <a:p>
            <a:r>
              <a:rPr lang="en-US" sz="2400" dirty="0"/>
              <a:t>Interrupts are used to control timing and support sleep modes to reduce power consumption</a:t>
            </a:r>
          </a:p>
          <a:p>
            <a:r>
              <a:rPr lang="en-US" sz="2400" dirty="0"/>
              <a:t>Currently, sampling rate is arbitrary, chosen to support development and debugging. Probably will be slowed down for actual data collection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6D481-2FA1-38EF-18C6-D9583525B75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678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5056-9B51-4F1B-9E4E-4E6C918A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Flowchart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01B77-04F3-47E7-B2B2-ED559E160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219200"/>
            <a:ext cx="5664200" cy="492125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1B8E75-6A9F-3179-1179-1E322D6F18C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E952-7720-461C-91C4-0A74BF91E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of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6D117-92AE-4BBD-82C4-C6A5A332D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1 – Sensor Node Development Testbed</a:t>
            </a:r>
          </a:p>
          <a:p>
            <a:pPr lvl="1"/>
            <a:r>
              <a:rPr lang="en-US" dirty="0"/>
              <a:t>Uses off-the-shelf sensor modules instead of sensor chips</a:t>
            </a:r>
          </a:p>
          <a:p>
            <a:pPr lvl="1"/>
            <a:r>
              <a:rPr lang="en-US" dirty="0"/>
              <a:t>Develop function calls for each sensor module</a:t>
            </a:r>
          </a:p>
          <a:p>
            <a:pPr lvl="1"/>
            <a:r>
              <a:rPr lang="en-US" dirty="0"/>
              <a:t>Develop and test integration of multiple sensors with communication</a:t>
            </a:r>
          </a:p>
          <a:p>
            <a:r>
              <a:rPr lang="en-US" dirty="0"/>
              <a:t>Phase 2 – purpose-built Sensor Node for field testing</a:t>
            </a:r>
          </a:p>
          <a:p>
            <a:pPr lvl="1"/>
            <a:r>
              <a:rPr lang="en-US" dirty="0"/>
              <a:t>Custom-designed PCB with sensors chips</a:t>
            </a:r>
          </a:p>
          <a:p>
            <a:pPr lvl="1"/>
            <a:r>
              <a:rPr lang="en-US" dirty="0"/>
              <a:t>Custom-designed enclosure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D1062-60A2-D48E-3E14-1BB589BCF7A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241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FCA6B-D8F7-479F-ACA4-CCE232C9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to </a:t>
            </a:r>
            <a:r>
              <a:rPr lang="en-US" dirty="0" err="1"/>
              <a:t>ThingSpeak</a:t>
            </a:r>
            <a:r>
              <a:rPr lang="en-US" dirty="0"/>
              <a:t>™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F50D1-A76B-4F63-B862-351AD3869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Send single data read at a time using </a:t>
            </a:r>
            <a:r>
              <a:rPr lang="en-US" dirty="0" err="1"/>
              <a:t>ThingSpeak</a:t>
            </a:r>
            <a:r>
              <a:rPr lang="en-US" dirty="0"/>
              <a:t>™ Arduino library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Bulk update data to </a:t>
            </a:r>
            <a:r>
              <a:rPr lang="en-US" dirty="0" err="1"/>
              <a:t>ThingSpeak</a:t>
            </a:r>
            <a:r>
              <a:rPr lang="en-US" dirty="0"/>
              <a:t>™  using JSON format</a:t>
            </a:r>
          </a:p>
          <a:p>
            <a:pPr marL="738187" lvl="1" indent="-514350"/>
            <a:r>
              <a:rPr lang="en-US" dirty="0"/>
              <a:t>Using variable string for message body format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Bulk update &amp; Memory Optimization (in progress)	</a:t>
            </a:r>
          </a:p>
          <a:p>
            <a:pPr marL="971550" lvl="2" indent="-514350"/>
            <a:r>
              <a:rPr lang="en-US" dirty="0"/>
              <a:t>Using constants for the fixed part of the string </a:t>
            </a:r>
          </a:p>
          <a:p>
            <a:pPr marL="971550" lvl="2" indent="-514350"/>
            <a:r>
              <a:rPr lang="en-US" dirty="0"/>
              <a:t>Using Arduino </a:t>
            </a:r>
            <a:r>
              <a:rPr lang="en-US" dirty="0" err="1"/>
              <a:t>Json</a:t>
            </a:r>
            <a:r>
              <a:rPr lang="en-US" dirty="0"/>
              <a:t> library for handling JSON structure</a:t>
            </a:r>
          </a:p>
          <a:p>
            <a:pPr marL="971550" lvl="2" indent="-514350"/>
            <a:r>
              <a:rPr lang="en-US" dirty="0"/>
              <a:t>Using fixed memory allocation, allowing to work on devices with very little RAM.</a:t>
            </a:r>
          </a:p>
          <a:p>
            <a:pPr marL="971550" lvl="2" indent="-514350"/>
            <a:r>
              <a:rPr lang="en-US" dirty="0"/>
              <a:t>Splitting the post string ( body string) to multiple post strings</a:t>
            </a:r>
          </a:p>
          <a:p>
            <a:pPr marL="223837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30C04-4384-5C8B-D214-89404B1B72D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729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2E73-ABC8-424C-8071-A4782F871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Capabilities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D9931-5B64-475B-8A9E-A9380501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Optimize memory usage of the JSON string</a:t>
            </a:r>
          </a:p>
          <a:p>
            <a:r>
              <a:rPr lang="en-US" dirty="0"/>
              <a:t>Integrate </a:t>
            </a:r>
            <a:r>
              <a:rPr lang="en-US" dirty="0" err="1"/>
              <a:t>LoRa</a:t>
            </a:r>
            <a:r>
              <a:rPr lang="en-US" dirty="0"/>
              <a:t> wireless communication </a:t>
            </a:r>
            <a:r>
              <a:rPr lang="en-US"/>
              <a:t>for increased range of outdoor </a:t>
            </a:r>
            <a:r>
              <a:rPr lang="en-US" dirty="0"/>
              <a:t>testing </a:t>
            </a:r>
          </a:p>
          <a:p>
            <a:r>
              <a:rPr lang="en-US" dirty="0"/>
              <a:t>Add external SD card for local data buffering in case communication is lost</a:t>
            </a:r>
          </a:p>
          <a:p>
            <a:r>
              <a:rPr lang="en-US" dirty="0"/>
              <a:t>Optimize power consumption by using sleep mode</a:t>
            </a:r>
          </a:p>
          <a:p>
            <a:r>
              <a:rPr lang="en-US" dirty="0"/>
              <a:t>Phase 2 </a:t>
            </a:r>
            <a:r>
              <a:rPr lang="en-US" dirty="0" err="1"/>
              <a:t>REAPERlab</a:t>
            </a:r>
            <a:r>
              <a:rPr lang="en-US" dirty="0"/>
              <a:t> </a:t>
            </a:r>
            <a:r>
              <a:rPr lang="en-US" dirty="0" err="1"/>
              <a:t>SensorNode</a:t>
            </a:r>
            <a:endParaRPr lang="en-US" dirty="0"/>
          </a:p>
          <a:p>
            <a:pPr lvl="1"/>
            <a:r>
              <a:rPr lang="en-US" dirty="0"/>
              <a:t>Development and field testing</a:t>
            </a:r>
          </a:p>
          <a:p>
            <a:pPr marL="233362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502FE-0B7E-8402-4D51-A621E93543D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35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DC036-CE71-4136-B5EE-EDE49C46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3" name="Content Placeholder 16">
            <a:extLst>
              <a:ext uri="{FF2B5EF4-FFF2-40B4-BE49-F238E27FC236}">
                <a16:creationId xmlns:a16="http://schemas.microsoft.com/office/drawing/2014/main" id="{975594D0-AB92-4F48-BEA4-73964B4E38BC}"/>
              </a:ext>
            </a:extLst>
          </p:cNvPr>
          <p:cNvSpPr txBox="1">
            <a:spLocks/>
          </p:cNvSpPr>
          <p:nvPr/>
        </p:nvSpPr>
        <p:spPr>
          <a:xfrm>
            <a:off x="503548" y="620688"/>
            <a:ext cx="8411851" cy="22860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defRPr>
            </a:lvl1pPr>
            <a:lvl2pPr marL="631825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defRPr>
            </a:lvl3pPr>
            <a:lvl4pPr marL="1254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defRPr>
            </a:lvl4pPr>
            <a:lvl5pPr marL="1601788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Acknowledgment:</a:t>
            </a:r>
          </a:p>
          <a:p>
            <a:pPr marL="0" indent="0">
              <a:buNone/>
            </a:pPr>
            <a:r>
              <a:rPr lang="en-US" sz="2800" dirty="0"/>
              <a:t>This publication was made possible by AICC02-0505-190022 from the Qatar National Research Fund (a member of Qatar Foundation). The statements made herein are solely the responsibility of the authors. 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482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28146-824B-48E9-91CC-002E94B5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1: Sensor Node Development Testbed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4BBE9-DD91-430C-8A46-4D798CC72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GOAL: rapid prototyping and testing of firmware and hardware integration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Sensors</a:t>
            </a:r>
          </a:p>
          <a:p>
            <a:pPr lvl="1"/>
            <a:r>
              <a:rPr lang="en-US" sz="2000" dirty="0"/>
              <a:t>Reads data from sensors (currently every 1 second)</a:t>
            </a:r>
          </a:p>
          <a:p>
            <a:pPr lvl="1"/>
            <a:r>
              <a:rPr lang="en-US" sz="2000" dirty="0"/>
              <a:t>Buffers data, transmits to cloud platform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LCD screen for diagnostics and debugging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Communication</a:t>
            </a:r>
          </a:p>
          <a:p>
            <a:pPr lvl="1"/>
            <a:r>
              <a:rPr lang="en-US" sz="2000" dirty="0" err="1"/>
              <a:t>WiFi</a:t>
            </a:r>
            <a:r>
              <a:rPr lang="en-US" sz="2000" dirty="0"/>
              <a:t> communication using ESP8266 </a:t>
            </a:r>
            <a:r>
              <a:rPr lang="en-US" sz="2000" dirty="0" err="1"/>
              <a:t>NodeMCU</a:t>
            </a:r>
            <a:endParaRPr lang="en-US" sz="2000" dirty="0"/>
          </a:p>
          <a:p>
            <a:pPr lvl="2"/>
            <a:r>
              <a:rPr lang="en-US" sz="1800" dirty="0"/>
              <a:t>Currently communicating with </a:t>
            </a:r>
            <a:r>
              <a:rPr lang="en-US" sz="1800" dirty="0" err="1"/>
              <a:t>ThingSpeak</a:t>
            </a:r>
            <a:r>
              <a:rPr lang="en-US" sz="1800" dirty="0"/>
              <a:t>™ </a:t>
            </a:r>
          </a:p>
          <a:p>
            <a:pPr lvl="3"/>
            <a:r>
              <a:rPr lang="en-US" sz="1600" dirty="0" err="1"/>
              <a:t>ThingSpeak</a:t>
            </a:r>
            <a:r>
              <a:rPr lang="en-US" sz="1600" dirty="0"/>
              <a:t>™ Arduino library</a:t>
            </a:r>
          </a:p>
          <a:p>
            <a:pPr lvl="3"/>
            <a:r>
              <a:rPr lang="en-US" sz="1600" dirty="0"/>
              <a:t>JSON format and HTTP post requests</a:t>
            </a:r>
          </a:p>
          <a:p>
            <a:pPr lvl="2"/>
            <a:r>
              <a:rPr lang="en-US" sz="1800" dirty="0"/>
              <a:t>Test a basic communication with </a:t>
            </a:r>
            <a:r>
              <a:rPr lang="en-US" sz="1800" dirty="0" err="1"/>
              <a:t>Netas</a:t>
            </a:r>
            <a:r>
              <a:rPr lang="en-US" sz="1800" dirty="0"/>
              <a:t> Ion using JSON</a:t>
            </a:r>
          </a:p>
          <a:p>
            <a:pPr lvl="3"/>
            <a:r>
              <a:rPr lang="en-US" sz="1600" dirty="0"/>
              <a:t>Easy to modify existing firmware that uses JSON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9A818-7A79-476D-3F5E-F940AED529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249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2B13-FC77-42BB-9072-D18C9E19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Node Functional Block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C1AA45-A86D-489F-BFC1-30B38A923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" y="1471612"/>
            <a:ext cx="9056803" cy="404205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F2853-412F-D9A7-572E-F5E326B781B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26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643C6-1298-4053-BC8D-B034F20C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Node Module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D87CD-02F4-4F35-A436-C8DBACF9A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Arduino mega2560</a:t>
            </a:r>
          </a:p>
          <a:p>
            <a:r>
              <a:rPr lang="en-US" sz="2000" dirty="0"/>
              <a:t>LCD screen 4x20 characters	</a:t>
            </a:r>
          </a:p>
          <a:p>
            <a:r>
              <a:rPr lang="en-US" sz="2000" dirty="0"/>
              <a:t>ESP8266 </a:t>
            </a:r>
            <a:r>
              <a:rPr lang="en-US" sz="2000" dirty="0" err="1"/>
              <a:t>NodeMCU</a:t>
            </a:r>
            <a:r>
              <a:rPr lang="en-US" sz="2000" dirty="0"/>
              <a:t> </a:t>
            </a:r>
          </a:p>
          <a:p>
            <a:r>
              <a:rPr lang="en-US" sz="2000" dirty="0"/>
              <a:t>Digital light intensity sensor, part number GY-302 BH1750</a:t>
            </a:r>
          </a:p>
          <a:p>
            <a:r>
              <a:rPr lang="en-US" sz="2000" dirty="0"/>
              <a:t>PIR sensor, part number </a:t>
            </a:r>
            <a:r>
              <a:rPr lang="pt-BR" sz="2000" dirty="0"/>
              <a:t>AM312 HC-SR312</a:t>
            </a:r>
          </a:p>
          <a:p>
            <a:r>
              <a:rPr lang="en-US" sz="2000" dirty="0"/>
              <a:t>Capacitive soil moisture sensor V1.2</a:t>
            </a:r>
          </a:p>
          <a:p>
            <a:r>
              <a:rPr lang="en-US" sz="2000" dirty="0"/>
              <a:t>Resistive soil moisture sensor , HD-38</a:t>
            </a:r>
          </a:p>
          <a:p>
            <a:r>
              <a:rPr lang="en-US" sz="2000" dirty="0"/>
              <a:t>Co2  air quality gas sensor module, part number CCS811</a:t>
            </a:r>
          </a:p>
          <a:p>
            <a:r>
              <a:rPr lang="en-US" sz="2000" dirty="0"/>
              <a:t>Temperature and humidity sensor, part number DHT11</a:t>
            </a:r>
          </a:p>
          <a:p>
            <a:r>
              <a:rPr lang="en-US" sz="2000" dirty="0"/>
              <a:t>Real time clock, part number DS3231 AT24C32 </a:t>
            </a:r>
          </a:p>
          <a:p>
            <a:r>
              <a:rPr lang="en-US" sz="2000" dirty="0"/>
              <a:t>RS485 to TTL board, part number SH-U12</a:t>
            </a:r>
          </a:p>
          <a:p>
            <a:r>
              <a:rPr lang="en-US" sz="2000" dirty="0" err="1"/>
              <a:t>Xinwoer</a:t>
            </a:r>
            <a:r>
              <a:rPr lang="en-US" sz="2000" dirty="0"/>
              <a:t>  soil NPK sensor V2.0</a:t>
            </a:r>
          </a:p>
          <a:p>
            <a:r>
              <a:rPr lang="en-US" sz="2000" dirty="0" err="1"/>
              <a:t>Xinwoer</a:t>
            </a:r>
            <a:r>
              <a:rPr lang="en-US" sz="2000" dirty="0"/>
              <a:t> soil PH sensor V2.0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22CF6-0133-E065-BD99-A765E43E36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6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0CDB-72A4-489D-9E8F-03A4E1A1C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Pictures of the Sensor Node Development Testbed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E45061-4DE8-425B-8BB9-C58C4BB7B6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14525" y="270855"/>
            <a:ext cx="5086350" cy="67818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DCB098-A969-872C-B5C4-4CBB35991EB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791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643C6-1298-4053-BC8D-B034F20C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Neta</a:t>
            </a:r>
            <a:r>
              <a:rPr lang="tr-TR" dirty="0"/>
              <a:t>ş</a:t>
            </a:r>
            <a:r>
              <a:rPr lang="en-US" dirty="0"/>
              <a:t> Development BRD Sensor Node Module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D87CD-02F4-4F35-A436-C8DBACF9A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Arduino mega2560</a:t>
            </a:r>
          </a:p>
          <a:p>
            <a:r>
              <a:rPr lang="en-US" sz="2000" dirty="0"/>
              <a:t>LCD screen 4x20 characters	</a:t>
            </a:r>
          </a:p>
          <a:p>
            <a:r>
              <a:rPr lang="en-US" sz="2000" dirty="0"/>
              <a:t>ESP8266 </a:t>
            </a:r>
            <a:r>
              <a:rPr lang="en-US" sz="2000" dirty="0" err="1"/>
              <a:t>NodeMCU</a:t>
            </a:r>
            <a:r>
              <a:rPr lang="en-US" sz="2000" dirty="0"/>
              <a:t> </a:t>
            </a:r>
          </a:p>
          <a:p>
            <a:r>
              <a:rPr lang="en-US" sz="2000" dirty="0"/>
              <a:t>Digital light intensity sensor, part number GY-302 BH1750</a:t>
            </a:r>
          </a:p>
          <a:p>
            <a:r>
              <a:rPr lang="en-US" sz="2000" dirty="0"/>
              <a:t>PIR sensor, part number </a:t>
            </a:r>
            <a:r>
              <a:rPr lang="pt-BR" sz="2000" dirty="0"/>
              <a:t>AM312 HC-SR312</a:t>
            </a:r>
          </a:p>
          <a:p>
            <a:r>
              <a:rPr lang="en-US" sz="2000" dirty="0"/>
              <a:t>Capacitive soil moisture sensor V1.2</a:t>
            </a:r>
          </a:p>
          <a:p>
            <a:r>
              <a:rPr lang="en-US" sz="2000" dirty="0"/>
              <a:t>Temperature and humidity sensor, part number DHT11</a:t>
            </a:r>
          </a:p>
          <a:p>
            <a:r>
              <a:rPr lang="en-US" sz="2000" dirty="0"/>
              <a:t>Real time clock, part number DS3231 AT24C32 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22CF6-0133-E065-BD99-A765E43E36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70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52DB-205F-4C3D-B119-2208E217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firmware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CFF2D9-0EDF-694A-7816-EA64C6A2A09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June 29,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511181"/>
      </p:ext>
    </p:extLst>
  </p:cSld>
  <p:clrMapOvr>
    <a:masterClrMapping/>
  </p:clrMapOvr>
</p:sld>
</file>

<file path=ppt/theme/theme1.xml><?xml version="1.0" encoding="utf-8"?>
<a:theme xmlns:a="http://schemas.openxmlformats.org/drawingml/2006/main" name="TAMENG-marbl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dobe Caslon Pro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97320E0-8745-4E26-A923-7F54F94EC2BC}" vid="{43EEBBE8-D371-49A3-8CF8-10C6502E1C1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REAPERlab_Presentation_Template (rev_2021_04_04)</Template>
  <TotalTime>1061</TotalTime>
  <Words>1297</Words>
  <Application>Microsoft Office PowerPoint</Application>
  <PresentationFormat>On-screen Show (4:3)</PresentationFormat>
  <Paragraphs>252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Moriston Medium</vt:lpstr>
      <vt:lpstr>Moriston Regular</vt:lpstr>
      <vt:lpstr>Times New Roman</vt:lpstr>
      <vt:lpstr>TAMENG-marble</vt:lpstr>
      <vt:lpstr>PowerPoint Presentation</vt:lpstr>
      <vt:lpstr>Texas A&amp;M Team</vt:lpstr>
      <vt:lpstr>Phases of Development</vt:lpstr>
      <vt:lpstr>Phase 1: Sensor Node Development Testbed</vt:lpstr>
      <vt:lpstr>Sensor Node Functional Block Diagram</vt:lpstr>
      <vt:lpstr>Sensor Node Module List</vt:lpstr>
      <vt:lpstr>Pictures of the Sensor Node Development Testbed</vt:lpstr>
      <vt:lpstr>Netaş Development BRD Sensor Node Module List</vt:lpstr>
      <vt:lpstr>How to use the firmware</vt:lpstr>
      <vt:lpstr>1- Install Arduino IDE </vt:lpstr>
      <vt:lpstr>2- Put libraries in the default library folder</vt:lpstr>
      <vt:lpstr>3-Upload firmware to the Arduino</vt:lpstr>
      <vt:lpstr>4-Monitor from the serial monitor </vt:lpstr>
      <vt:lpstr>IoT Interface</vt:lpstr>
      <vt:lpstr>PowerPoint Presentation</vt:lpstr>
      <vt:lpstr>Old Slides</vt:lpstr>
      <vt:lpstr>Sensor Development</vt:lpstr>
      <vt:lpstr>Sensor Development</vt:lpstr>
      <vt:lpstr>Sensor Development</vt:lpstr>
      <vt:lpstr>Sensor Development</vt:lpstr>
      <vt:lpstr>Sensor Development</vt:lpstr>
      <vt:lpstr>Sensor Development</vt:lpstr>
      <vt:lpstr>Sensor Development</vt:lpstr>
      <vt:lpstr>Sensor Development</vt:lpstr>
      <vt:lpstr>Sensor Development</vt:lpstr>
      <vt:lpstr>Sensor Development</vt:lpstr>
      <vt:lpstr>Sensor Node Development Testbed Status</vt:lpstr>
      <vt:lpstr>SensorNode Firmware Structure</vt:lpstr>
      <vt:lpstr>Firmware Flowchart</vt:lpstr>
      <vt:lpstr>Communication to ThingSpeak™ </vt:lpstr>
      <vt:lpstr>Future Capabilities</vt:lpstr>
      <vt:lpstr>Thank You</vt:lpstr>
    </vt:vector>
  </TitlesOfParts>
  <Manager>Robert S. Balog</Manager>
  <Company>Texas A&amp;M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AICC02: 5GPPGH</dc:title>
  <dc:creator>Balog, Robert S.</dc:creator>
  <cp:keywords>Presentation;REAPERlab;REAPER Laboratory</cp:keywords>
  <cp:lastModifiedBy>Balog, Robert S</cp:lastModifiedBy>
  <cp:revision>80</cp:revision>
  <cp:lastPrinted>2022-03-17T11:59:15Z</cp:lastPrinted>
  <dcterms:created xsi:type="dcterms:W3CDTF">2021-05-31T07:56:30Z</dcterms:created>
  <dcterms:modified xsi:type="dcterms:W3CDTF">2022-06-28T10:16:01Z</dcterms:modified>
</cp:coreProperties>
</file>